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9" r:id="rId4"/>
    <p:sldId id="266" r:id="rId5"/>
    <p:sldId id="267" r:id="rId6"/>
    <p:sldId id="289" r:id="rId7"/>
    <p:sldId id="290" r:id="rId8"/>
    <p:sldId id="294" r:id="rId9"/>
    <p:sldId id="291" r:id="rId10"/>
    <p:sldId id="302" r:id="rId11"/>
    <p:sldId id="303" r:id="rId12"/>
    <p:sldId id="305" r:id="rId13"/>
    <p:sldId id="306" r:id="rId14"/>
    <p:sldId id="292" r:id="rId15"/>
    <p:sldId id="300" r:id="rId17"/>
    <p:sldId id="307" r:id="rId18"/>
    <p:sldId id="308" r:id="rId19"/>
    <p:sldId id="309" r:id="rId20"/>
    <p:sldId id="310" r:id="rId21"/>
    <p:sldId id="311" r:id="rId22"/>
    <p:sldId id="317" r:id="rId23"/>
    <p:sldId id="328" r:id="rId24"/>
    <p:sldId id="316" r:id="rId25"/>
    <p:sldId id="329" r:id="rId26"/>
  </p:sldIdLst>
  <p:sldSz cx="9144000" cy="5143500" type="screen16x9"/>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E045"/>
    <a:srgbClr val="65DDFE"/>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31" d="100"/>
          <a:sy n="131" d="100"/>
        </p:scale>
        <p:origin x="592" y="64"/>
      </p:cViewPr>
      <p:guideLst>
        <p:guide orient="horz" pos="1603"/>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27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139" y="1143000"/>
            <a:ext cx="548572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a:t>系统持续收集患者的各项疾病相关数据，建立起患者的时序多源异构多模态数据库，基于所建立的数据库，利用深度学习和多模态融合技术不断的开发出针对某类疾病的智能辅助诊断模型，专病智能诊断模型库不断的收录这些模型并向用户提供这些模型，辅助用户对相关疾病进行诊断。</a:t>
            </a:r>
            <a:endParaRPr lang="zh-CN" altLang="en-US"/>
          </a:p>
          <a:p>
            <a:r>
              <a:rPr lang="zh-CN" altLang="en-US"/>
              <a:t>当前系统内已经集成了针对心血管疾病患者的基于多层集成学习的亚临床心房颤动诊断模型、针对脓毒症患者的脓毒症病情预测模型、针对脑肿瘤患者的不完整多模态脑部肿瘤分割模型、针对脑肿瘤患者的基于自监督的多模态脑肿瘤分割模型、针对软组织肉瘤患者的基于弱监督的软组织肉瘤分割模型，并且持续训练、录入新的模型。</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920"/>
            <a:ext cx="7349400" cy="1928137"/>
          </a:xfrm>
        </p:spPr>
        <p:txBody>
          <a:bodyPr lIns="90000" tIns="46800" rIns="90000" bIns="46800" anchor="b" anchorCtr="0">
            <a:normAutofit/>
          </a:bodyPr>
          <a:lstStyle>
            <a:lvl1pPr algn="ctr">
              <a:defRPr sz="45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70767"/>
            <a:ext cx="7349400" cy="1104493"/>
          </a:xfrm>
        </p:spPr>
        <p:txBody>
          <a:bodyPr lIns="90000" tIns="46800" rIns="90000" bIns="46800">
            <a:normAutofit/>
          </a:bodyPr>
          <a:lstStyle>
            <a:lvl1pPr marL="0" indent="0" algn="ctr">
              <a:lnSpc>
                <a:spcPct val="110000"/>
              </a:lnSpc>
              <a:buNone/>
              <a:defRPr sz="1800" spc="200">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noAutofit/>
          </a:bodyPr>
          <a:lstStyle>
            <a:lvl1pPr>
              <a:defRPr sz="1400"/>
            </a:lvl1pPr>
          </a:lstStyle>
          <a:p>
            <a:fld id="{49AE70B2-8BF9-45C0-BB95-33D1B9D3A854}" type="slidenum">
              <a:rPr lang="zh-CN" altLang="en-US" smtClean="0"/>
            </a:fld>
            <a:endParaRPr lang="zh-CN" altLang="en-US" dirty="0" smtClean="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602"/>
            <a:ext cx="8229600" cy="411281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3326"/>
            <a:ext cx="7349400" cy="764234"/>
          </a:xfrm>
        </p:spPr>
        <p:txBody>
          <a:bodyPr vert="horz" lIns="90000" tIns="46800" rIns="90000" bIns="46800" rtlCol="0" anchor="t" anchorCtr="0">
            <a:normAutofit/>
          </a:bodyPr>
          <a:lstStyle>
            <a:lvl1pPr algn="ctr">
              <a:defRPr sz="45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899100" y="2670767"/>
            <a:ext cx="7349400" cy="353762"/>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80"/>
            <a:ext cx="8226900" cy="529293"/>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56300" y="1117996"/>
            <a:ext cx="8226900" cy="3570024"/>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6805"/>
            <a:ext cx="5826600" cy="575201"/>
          </a:xfrm>
        </p:spPr>
        <p:txBody>
          <a:bodyPr lIns="90000" tIns="46800" rIns="90000" bIns="46800" anchor="b" anchorCtr="0">
            <a:normAutofit/>
          </a:bodyPr>
          <a:lstStyle>
            <a:lvl1pPr>
              <a:defRPr sz="33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62006"/>
            <a:ext cx="5826600" cy="650814"/>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80"/>
            <a:ext cx="8226900" cy="529293"/>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456300" y="1126097"/>
            <a:ext cx="3882600" cy="3561923"/>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4808700" y="1126097"/>
            <a:ext cx="3882600" cy="3561923"/>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80"/>
            <a:ext cx="8226900" cy="529293"/>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456300" y="1072088"/>
            <a:ext cx="4006800" cy="28625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90743"/>
            <a:ext cx="4006800" cy="3297277"/>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4676813" y="1066483"/>
            <a:ext cx="4006800" cy="28625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4676813" y="1390743"/>
            <a:ext cx="4006800" cy="3297277"/>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380"/>
            <a:ext cx="8226900" cy="529293"/>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248" y="1166540"/>
            <a:ext cx="3924776" cy="3456751"/>
          </a:xfrm>
        </p:spPr>
        <p:txBody>
          <a:bodyPr vert="horz" lIns="90000" tIns="46800" rIns="90000" bIns="46800" rtlCol="0">
            <a:normAutofit/>
          </a:bodyPr>
          <a:lstStyle>
            <a:lvl1pPr>
              <a:buNone/>
              <a:defRPr sz="1200"/>
            </a:lvl1pPr>
          </a:lstStyle>
          <a:p>
            <a:pPr lvl="0"/>
            <a:endParaRPr lang="zh-CN" altLang="en-US"/>
          </a:p>
        </p:txBody>
      </p:sp>
      <p:sp>
        <p:nvSpPr>
          <p:cNvPr id="4" name="文本占位符 3"/>
          <p:cNvSpPr>
            <a:spLocks noGrp="1"/>
          </p:cNvSpPr>
          <p:nvPr>
            <p:ph type="body" sz="half" idx="2"/>
            <p:custDataLst>
              <p:tags r:id="rId3"/>
            </p:custDataLst>
          </p:nvPr>
        </p:nvSpPr>
        <p:spPr>
          <a:xfrm>
            <a:off x="4762800" y="1166604"/>
            <a:ext cx="3920400" cy="3456605"/>
          </a:xfrm>
        </p:spPr>
        <p:txBody>
          <a:bodyPr vert="horz" lIns="90000" tIns="46800" rIns="90000" bIns="46800" rtlCol="0">
            <a:normAutofit/>
          </a:bodyPr>
          <a:lstStyle>
            <a:lvl1pPr>
              <a:buNone/>
              <a:defRPr sz="12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920"/>
            <a:ext cx="783000" cy="3772560"/>
          </a:xfrm>
        </p:spPr>
        <p:txBody>
          <a:bodyPr vert="eaVert" lIns="90000" tIns="46800" rIns="90000" bIns="46800" rtlCol="0" anchor="ctr" anchorCtr="0">
            <a:normAutofit/>
          </a:bodyPr>
          <a:lstStyle>
            <a:lvl1pPr>
              <a:buNone/>
              <a:defRPr sz="21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685800" y="685920"/>
            <a:ext cx="6876900" cy="377256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lt"/>
          <a:ea typeface="+mn-ea"/>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mn-lt"/>
          <a:ea typeface="+mn-ea"/>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lt"/>
          <a:ea typeface="+mn-ea"/>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lt"/>
          <a:ea typeface="+mn-ea"/>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image" Target="../media/image17.png"/><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3" Type="http://schemas.openxmlformats.org/officeDocument/2006/relationships/slideLayout" Target="../slideLayouts/slideLayout1.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image" Target="../media/image2.jpeg"/><Relationship Id="rId19" Type="http://schemas.openxmlformats.org/officeDocument/2006/relationships/tags" Target="../tags/tag166.xml"/><Relationship Id="rId18" Type="http://schemas.openxmlformats.org/officeDocument/2006/relationships/image" Target="../media/image21.png"/><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image" Target="../media/image20.png"/><Relationship Id="rId14" Type="http://schemas.openxmlformats.org/officeDocument/2006/relationships/tags" Target="../tags/tag163.xml"/><Relationship Id="rId13" Type="http://schemas.openxmlformats.org/officeDocument/2006/relationships/image" Target="../media/image19.png"/><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image" Target="../media/image18.png"/><Relationship Id="rId1" Type="http://schemas.openxmlformats.org/officeDocument/2006/relationships/tags" Target="../tags/tag154.xml"/></Relationships>
</file>

<file path=ppt/slides/_rels/slide11.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image" Target="../media/image2.jpeg"/><Relationship Id="rId14" Type="http://schemas.openxmlformats.org/officeDocument/2006/relationships/slideLayout" Target="../slideLayouts/slideLayout1.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170.xml"/></Relationships>
</file>

<file path=ppt/slides/_rels/slide12.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image" Target="../media/image26.png"/><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1" Type="http://schemas.openxmlformats.org/officeDocument/2006/relationships/slideLayout" Target="../slideLayouts/slideLayout1.xml"/><Relationship Id="rId30" Type="http://schemas.openxmlformats.org/officeDocument/2006/relationships/tags" Target="../tags/tag198.xml"/><Relationship Id="rId3" Type="http://schemas.openxmlformats.org/officeDocument/2006/relationships/tags" Target="../tags/tag179.xml"/><Relationship Id="rId29" Type="http://schemas.openxmlformats.org/officeDocument/2006/relationships/tags" Target="../tags/tag197.xml"/><Relationship Id="rId28" Type="http://schemas.openxmlformats.org/officeDocument/2006/relationships/image" Target="../media/image33.png"/><Relationship Id="rId27" Type="http://schemas.openxmlformats.org/officeDocument/2006/relationships/tags" Target="../tags/tag196.xml"/><Relationship Id="rId26" Type="http://schemas.openxmlformats.org/officeDocument/2006/relationships/tags" Target="../tags/tag195.xml"/><Relationship Id="rId25" Type="http://schemas.openxmlformats.org/officeDocument/2006/relationships/image" Target="../media/image32.png"/><Relationship Id="rId24" Type="http://schemas.openxmlformats.org/officeDocument/2006/relationships/tags" Target="../tags/tag194.xml"/><Relationship Id="rId23" Type="http://schemas.openxmlformats.org/officeDocument/2006/relationships/tags" Target="../tags/tag193.xml"/><Relationship Id="rId22" Type="http://schemas.openxmlformats.org/officeDocument/2006/relationships/tags" Target="../tags/tag192.xml"/><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image" Target="../media/image2.jpeg"/><Relationship Id="rId19" Type="http://schemas.openxmlformats.org/officeDocument/2006/relationships/tags" Target="../tags/tag189.xml"/><Relationship Id="rId18" Type="http://schemas.openxmlformats.org/officeDocument/2006/relationships/image" Target="../media/image31.png"/><Relationship Id="rId17" Type="http://schemas.openxmlformats.org/officeDocument/2006/relationships/tags" Target="../tags/tag188.xml"/><Relationship Id="rId16" Type="http://schemas.openxmlformats.org/officeDocument/2006/relationships/image" Target="../media/image30.png"/><Relationship Id="rId15" Type="http://schemas.openxmlformats.org/officeDocument/2006/relationships/tags" Target="../tags/tag187.xml"/><Relationship Id="rId14" Type="http://schemas.openxmlformats.org/officeDocument/2006/relationships/image" Target="../media/image29.png"/><Relationship Id="rId13" Type="http://schemas.openxmlformats.org/officeDocument/2006/relationships/tags" Target="../tags/tag186.xml"/><Relationship Id="rId12" Type="http://schemas.openxmlformats.org/officeDocument/2006/relationships/image" Target="../media/image28.png"/><Relationship Id="rId11" Type="http://schemas.openxmlformats.org/officeDocument/2006/relationships/tags" Target="../tags/tag185.xml"/><Relationship Id="rId10" Type="http://schemas.openxmlformats.org/officeDocument/2006/relationships/image" Target="../media/image27.png"/><Relationship Id="rId1" Type="http://schemas.openxmlformats.org/officeDocument/2006/relationships/tags" Target="../tags/tag178.xml"/></Relationships>
</file>

<file path=ppt/slides/_rels/slide13.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image" Target="../media/image34.png"/><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2" Type="http://schemas.openxmlformats.org/officeDocument/2006/relationships/notesSlide" Target="../notesSlides/notesSlide1.xml"/><Relationship Id="rId21" Type="http://schemas.openxmlformats.org/officeDocument/2006/relationships/slideLayout" Target="../slideLayouts/slideLayout1.xml"/><Relationship Id="rId20" Type="http://schemas.openxmlformats.org/officeDocument/2006/relationships/tags" Target="../tags/tag212.xml"/><Relationship Id="rId2" Type="http://schemas.openxmlformats.org/officeDocument/2006/relationships/image" Target="../media/image2.jpeg"/><Relationship Id="rId19" Type="http://schemas.openxmlformats.org/officeDocument/2006/relationships/image" Target="../media/image38.png"/><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image" Target="../media/image37.png"/><Relationship Id="rId15" Type="http://schemas.openxmlformats.org/officeDocument/2006/relationships/tags" Target="../tags/tag209.xml"/><Relationship Id="rId14" Type="http://schemas.openxmlformats.org/officeDocument/2006/relationships/image" Target="../media/image36.jpeg"/><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image" Target="../media/image35.png"/><Relationship Id="rId10" Type="http://schemas.openxmlformats.org/officeDocument/2006/relationships/tags" Target="../tags/tag206.xml"/><Relationship Id="rId1" Type="http://schemas.openxmlformats.org/officeDocument/2006/relationships/tags" Target="../tags/tag199.xml"/></Relationships>
</file>

<file path=ppt/slides/_rels/slide14.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0" Type="http://schemas.openxmlformats.org/officeDocument/2006/relationships/notesSlide" Target="../notesSlides/notesSlide2.xml"/><Relationship Id="rId2" Type="http://schemas.openxmlformats.org/officeDocument/2006/relationships/image" Target="../media/image2.jpeg"/><Relationship Id="rId19" Type="http://schemas.openxmlformats.org/officeDocument/2006/relationships/slideLayout" Target="../slideLayouts/slideLayout1.xml"/><Relationship Id="rId18" Type="http://schemas.openxmlformats.org/officeDocument/2006/relationships/tags" Target="../tags/tag225.xml"/><Relationship Id="rId17" Type="http://schemas.openxmlformats.org/officeDocument/2006/relationships/image" Target="../media/image42.png"/><Relationship Id="rId16" Type="http://schemas.openxmlformats.org/officeDocument/2006/relationships/tags" Target="../tags/tag224.xml"/><Relationship Id="rId15" Type="http://schemas.openxmlformats.org/officeDocument/2006/relationships/image" Target="../media/image41.png"/><Relationship Id="rId14" Type="http://schemas.openxmlformats.org/officeDocument/2006/relationships/tags" Target="../tags/tag223.xml"/><Relationship Id="rId13" Type="http://schemas.openxmlformats.org/officeDocument/2006/relationships/image" Target="../media/image40.png"/><Relationship Id="rId12" Type="http://schemas.openxmlformats.org/officeDocument/2006/relationships/tags" Target="../tags/tag222.xml"/><Relationship Id="rId11" Type="http://schemas.openxmlformats.org/officeDocument/2006/relationships/image" Target="../media/image39.png"/><Relationship Id="rId10" Type="http://schemas.openxmlformats.org/officeDocument/2006/relationships/tags" Target="../tags/tag221.xml"/><Relationship Id="rId1" Type="http://schemas.openxmlformats.org/officeDocument/2006/relationships/tags" Target="../tags/tag213.xml"/></Relationships>
</file>

<file path=ppt/slides/_rels/slide15.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image" Target="../media/image43.png"/><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image" Target="../media/image2.jpeg"/><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tags" Target="../tags/tag226.xml"/></Relationships>
</file>

<file path=ppt/slides/_rels/slide16.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image" Target="../media/image44.png"/><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image" Target="../media/image2.jpe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tags" Target="../tags/tag233.xml"/></Relationships>
</file>

<file path=ppt/slides/_rels/slide17.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image" Target="../media/image45.png"/><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image" Target="../media/image2.jpeg"/><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24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253.xml"/><Relationship Id="rId7" Type="http://schemas.openxmlformats.org/officeDocument/2006/relationships/image" Target="../media/image47.png"/><Relationship Id="rId6" Type="http://schemas.openxmlformats.org/officeDocument/2006/relationships/tags" Target="../tags/tag252.xml"/><Relationship Id="rId5" Type="http://schemas.openxmlformats.org/officeDocument/2006/relationships/image" Target="../media/image46.png"/><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image" Target="../media/image2.jpeg"/><Relationship Id="rId18" Type="http://schemas.openxmlformats.org/officeDocument/2006/relationships/notesSlide" Target="../notesSlides/notesSlide6.xml"/><Relationship Id="rId17" Type="http://schemas.openxmlformats.org/officeDocument/2006/relationships/slideLayout" Target="../slideLayouts/slideLayout1.xml"/><Relationship Id="rId16" Type="http://schemas.openxmlformats.org/officeDocument/2006/relationships/tags" Target="../tags/tag257.xml"/><Relationship Id="rId15" Type="http://schemas.openxmlformats.org/officeDocument/2006/relationships/image" Target="../media/image51.png"/><Relationship Id="rId14" Type="http://schemas.openxmlformats.org/officeDocument/2006/relationships/tags" Target="../tags/tag256.xml"/><Relationship Id="rId13" Type="http://schemas.openxmlformats.org/officeDocument/2006/relationships/image" Target="../media/image50.png"/><Relationship Id="rId12" Type="http://schemas.openxmlformats.org/officeDocument/2006/relationships/tags" Target="../tags/tag255.xml"/><Relationship Id="rId11" Type="http://schemas.openxmlformats.org/officeDocument/2006/relationships/image" Target="../media/image49.png"/><Relationship Id="rId10" Type="http://schemas.openxmlformats.org/officeDocument/2006/relationships/tags" Target="../tags/tag254.xml"/><Relationship Id="rId1" Type="http://schemas.openxmlformats.org/officeDocument/2006/relationships/tags" Target="../tags/tag249.xml"/></Relationships>
</file>

<file path=ppt/slides/_rels/slide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slide" Target="slide1.xml"/><Relationship Id="rId3" Type="http://schemas.openxmlformats.org/officeDocument/2006/relationships/tags" Target="../tags/tag67.xml"/><Relationship Id="rId21" Type="http://schemas.openxmlformats.org/officeDocument/2006/relationships/slideLayout" Target="../slideLayouts/slideLayout1.xml"/><Relationship Id="rId20" Type="http://schemas.openxmlformats.org/officeDocument/2006/relationships/tags" Target="../tags/tag83.xml"/><Relationship Id="rId2" Type="http://schemas.openxmlformats.org/officeDocument/2006/relationships/tags" Target="../tags/tag66.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image" Target="../media/image2.jpeg"/><Relationship Id="rId1" Type="http://schemas.openxmlformats.org/officeDocument/2006/relationships/tags" Target="../tags/tag258.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image" Target="../media/image2.jpeg"/><Relationship Id="rId10" Type="http://schemas.openxmlformats.org/officeDocument/2006/relationships/notesSlide" Target="../notesSlides/notesSlide8.xml"/><Relationship Id="rId1" Type="http://schemas.openxmlformats.org/officeDocument/2006/relationships/tags" Target="../tags/tag26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4.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3.png"/><Relationship Id="rId2" Type="http://schemas.openxmlformats.org/officeDocument/2006/relationships/tags" Target="../tags/tag86.xml"/><Relationship Id="rId18" Type="http://schemas.openxmlformats.org/officeDocument/2006/relationships/slideLayout" Target="../slideLayouts/slideLayout1.xml"/><Relationship Id="rId17" Type="http://schemas.openxmlformats.org/officeDocument/2006/relationships/tags" Target="../tags/tag97.xml"/><Relationship Id="rId16" Type="http://schemas.openxmlformats.org/officeDocument/2006/relationships/image" Target="../media/image6.png"/><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image" Target="../media/image5.png"/><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media/image6.png"/><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2.jpeg"/><Relationship Id="rId11" Type="http://schemas.openxmlformats.org/officeDocument/2006/relationships/slideLayout" Target="../slideLayouts/slideLayout1.xml"/><Relationship Id="rId10" Type="http://schemas.openxmlformats.org/officeDocument/2006/relationships/tags" Target="../tags/tag105.xml"/><Relationship Id="rId1" Type="http://schemas.openxmlformats.org/officeDocument/2006/relationships/tags" Target="../tags/tag98.xml"/></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4" Type="http://schemas.openxmlformats.org/officeDocument/2006/relationships/slideLayout" Target="../slideLayouts/slideLayout1.xml"/><Relationship Id="rId33" Type="http://schemas.openxmlformats.org/officeDocument/2006/relationships/tags" Target="../tags/tag129.xml"/><Relationship Id="rId32" Type="http://schemas.openxmlformats.org/officeDocument/2006/relationships/tags" Target="../tags/tag128.xml"/><Relationship Id="rId31" Type="http://schemas.openxmlformats.org/officeDocument/2006/relationships/tags" Target="../tags/tag127.xml"/><Relationship Id="rId30" Type="http://schemas.openxmlformats.org/officeDocument/2006/relationships/tags" Target="../tags/tag126.xml"/><Relationship Id="rId3" Type="http://schemas.openxmlformats.org/officeDocument/2006/relationships/tags" Target="../tags/tag107.xml"/><Relationship Id="rId29" Type="http://schemas.openxmlformats.org/officeDocument/2006/relationships/tags" Target="../tags/tag125.xml"/><Relationship Id="rId28" Type="http://schemas.openxmlformats.org/officeDocument/2006/relationships/tags" Target="../tags/tag124.xml"/><Relationship Id="rId27" Type="http://schemas.openxmlformats.org/officeDocument/2006/relationships/tags" Target="../tags/tag123.xml"/><Relationship Id="rId26" Type="http://schemas.openxmlformats.org/officeDocument/2006/relationships/tags" Target="../tags/tag122.xml"/><Relationship Id="rId25" Type="http://schemas.openxmlformats.org/officeDocument/2006/relationships/image" Target="../media/image14.png"/><Relationship Id="rId24" Type="http://schemas.openxmlformats.org/officeDocument/2006/relationships/tags" Target="../tags/tag121.xml"/><Relationship Id="rId23" Type="http://schemas.openxmlformats.org/officeDocument/2006/relationships/image" Target="../media/image13.png"/><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image" Target="../media/image2.jpeg"/><Relationship Id="rId19" Type="http://schemas.openxmlformats.org/officeDocument/2006/relationships/image" Target="../media/image12.png"/><Relationship Id="rId18" Type="http://schemas.openxmlformats.org/officeDocument/2006/relationships/tags" Target="../tags/tag117.xml"/><Relationship Id="rId17" Type="http://schemas.openxmlformats.org/officeDocument/2006/relationships/image" Target="../media/image11.png"/><Relationship Id="rId16" Type="http://schemas.openxmlformats.org/officeDocument/2006/relationships/tags" Target="../tags/tag116.xml"/><Relationship Id="rId15" Type="http://schemas.openxmlformats.org/officeDocument/2006/relationships/image" Target="../media/image10.png"/><Relationship Id="rId14" Type="http://schemas.openxmlformats.org/officeDocument/2006/relationships/tags" Target="../tags/tag115.xml"/><Relationship Id="rId13" Type="http://schemas.openxmlformats.org/officeDocument/2006/relationships/image" Target="../media/image9.png"/><Relationship Id="rId12" Type="http://schemas.openxmlformats.org/officeDocument/2006/relationships/tags" Target="../tags/tag114.xml"/><Relationship Id="rId11" Type="http://schemas.openxmlformats.org/officeDocument/2006/relationships/image" Target="../media/image8.png"/><Relationship Id="rId10" Type="http://schemas.openxmlformats.org/officeDocument/2006/relationships/tags" Target="../tags/tag113.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1" Type="http://schemas.openxmlformats.org/officeDocument/2006/relationships/slideLayout" Target="../slideLayouts/slideLayout1.xml"/><Relationship Id="rId20" Type="http://schemas.openxmlformats.org/officeDocument/2006/relationships/tags" Target="../tags/tag146.xml"/><Relationship Id="rId2" Type="http://schemas.openxmlformats.org/officeDocument/2006/relationships/image" Target="../media/image2.jpeg"/><Relationship Id="rId19" Type="http://schemas.openxmlformats.org/officeDocument/2006/relationships/tags" Target="../tags/tag145.xml"/><Relationship Id="rId18" Type="http://schemas.openxmlformats.org/officeDocument/2006/relationships/image" Target="../media/image15.png"/><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image" Target="../media/image5.png"/><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image" Target="../media/image4.png"/><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image" Target="../media/image16.png"/><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image" Target="../media/image2.jpeg"/><Relationship Id="rId10" Type="http://schemas.openxmlformats.org/officeDocument/2006/relationships/slideLayout" Target="../slideLayouts/slideLayout1.xml"/><Relationship Id="rId1" Type="http://schemas.openxmlformats.org/officeDocument/2006/relationships/tags" Target="../tags/tag14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31470" y="1161415"/>
            <a:ext cx="8707120" cy="1318895"/>
          </a:xfrm>
        </p:spPr>
        <p:txBody>
          <a:bodyPr>
            <a:normAutofit fontScale="90000"/>
          </a:bodyPr>
          <a:lstStyle/>
          <a:p>
            <a:pPr algn="ctr"/>
            <a:r>
              <a:rPr lang="zh-CN" altLang="zh-CN" sz="4200" b="0" dirty="0">
                <a:solidFill>
                  <a:schemeClr val="bg1"/>
                </a:solidFill>
              </a:rPr>
              <a:t>基于多模态融合的医学辅助诊断系统</a:t>
            </a:r>
            <a:endParaRPr lang="zh-CN" altLang="zh-CN" sz="4200" b="0" dirty="0">
              <a:solidFill>
                <a:schemeClr val="bg1"/>
              </a:solidFill>
            </a:endParaRPr>
          </a:p>
        </p:txBody>
      </p:sp>
      <p:sp>
        <p:nvSpPr>
          <p:cNvPr id="3" name="副标题 2"/>
          <p:cNvSpPr>
            <a:spLocks noGrp="1"/>
          </p:cNvSpPr>
          <p:nvPr>
            <p:ph type="subTitle" idx="1"/>
            <p:custDataLst>
              <p:tags r:id="rId3"/>
            </p:custDataLst>
          </p:nvPr>
        </p:nvSpPr>
        <p:spPr>
          <a:xfrm>
            <a:off x="897300" y="3743228"/>
            <a:ext cx="7349400" cy="2217395"/>
          </a:xfrm>
        </p:spPr>
        <p:txBody>
          <a:bodyPr>
            <a:normAutofit/>
          </a:bodyPr>
          <a:lstStyle/>
          <a:p>
            <a:pPr>
              <a:lnSpc>
                <a:spcPct val="125000"/>
              </a:lnSpc>
            </a:pPr>
            <a:r>
              <a:rPr lang="zh-CN" altLang="en-US" sz="1400" b="1" dirty="0">
                <a:solidFill>
                  <a:srgbClr val="F3E045"/>
                </a:solidFill>
              </a:rPr>
              <a:t>答辩人：邵宇</a:t>
            </a:r>
            <a:endParaRPr lang="en-US" altLang="zh-CN" sz="1400" b="1" dirty="0">
              <a:solidFill>
                <a:srgbClr val="F3E045"/>
              </a:solidFill>
            </a:endParaRPr>
          </a:p>
          <a:p>
            <a:pPr>
              <a:lnSpc>
                <a:spcPct val="125000"/>
              </a:lnSpc>
            </a:pPr>
            <a:r>
              <a:rPr lang="zh-CN" altLang="en-US" sz="1400" b="1" dirty="0">
                <a:solidFill>
                  <a:srgbClr val="F3E045"/>
                </a:solidFill>
              </a:rPr>
              <a:t>指导教师：杨懿、赵亮</a:t>
            </a:r>
            <a:endParaRPr lang="en-US" altLang="zh-CN" sz="1400" b="1" dirty="0">
              <a:solidFill>
                <a:srgbClr val="F3E045"/>
              </a:solidFill>
            </a:endParaRPr>
          </a:p>
          <a:p>
            <a:pPr>
              <a:lnSpc>
                <a:spcPct val="100000"/>
              </a:lnSpc>
            </a:pPr>
            <a:r>
              <a:rPr lang="en-US" altLang="zh-CN" sz="1000" b="1" dirty="0">
                <a:solidFill>
                  <a:srgbClr val="F3E045"/>
                </a:solidFill>
              </a:rPr>
              <a:t>2023</a:t>
            </a:r>
            <a:r>
              <a:rPr lang="zh-CN" altLang="en-US" sz="1000" b="1" dirty="0">
                <a:solidFill>
                  <a:srgbClr val="F3E045"/>
                </a:solidFill>
              </a:rPr>
              <a:t>年</a:t>
            </a:r>
            <a:r>
              <a:rPr lang="en-US" altLang="zh-CN" sz="1000" b="1" dirty="0">
                <a:solidFill>
                  <a:srgbClr val="F3E045"/>
                </a:solidFill>
              </a:rPr>
              <a:t>10</a:t>
            </a:r>
            <a:r>
              <a:rPr lang="zh-CN" altLang="en-US" sz="1000" b="1" dirty="0">
                <a:solidFill>
                  <a:srgbClr val="F3E045"/>
                </a:solidFill>
              </a:rPr>
              <a:t>月</a:t>
            </a:r>
            <a:r>
              <a:rPr lang="en-US" altLang="zh-CN" sz="1000" b="1" dirty="0">
                <a:solidFill>
                  <a:srgbClr val="F3E045"/>
                </a:solidFill>
              </a:rPr>
              <a:t>22</a:t>
            </a:r>
            <a:r>
              <a:rPr lang="zh-CN" altLang="en-US" sz="1000" b="1" dirty="0">
                <a:solidFill>
                  <a:srgbClr val="F3E045"/>
                </a:solidFill>
              </a:rPr>
              <a:t>日</a:t>
            </a:r>
            <a:endParaRPr lang="zh-CN" altLang="en-US" sz="1000" b="1" dirty="0">
              <a:solidFill>
                <a:srgbClr val="F3E045"/>
              </a:solidFill>
            </a:endParaRPr>
          </a:p>
          <a:p>
            <a:pPr>
              <a:lnSpc>
                <a:spcPct val="100000"/>
              </a:lnSpc>
            </a:pPr>
            <a:r>
              <a:rPr lang="zh-CN" altLang="en-US" sz="1000" b="1" dirty="0">
                <a:solidFill>
                  <a:srgbClr val="F3E045"/>
                </a:solidFill>
              </a:rPr>
              <a:t>苏州工业园区人工智能产业园</a:t>
            </a:r>
            <a:endParaRPr lang="zh-CN" altLang="en-US" sz="1000" b="1" dirty="0">
              <a:solidFill>
                <a:srgbClr val="F3E045"/>
              </a:solidFill>
            </a:endParaRPr>
          </a:p>
          <a:p>
            <a:pPr>
              <a:lnSpc>
                <a:spcPct val="150000"/>
              </a:lnSpc>
            </a:pPr>
            <a:endParaRPr lang="zh-CN" altLang="en-US" sz="1000" b="1" dirty="0">
              <a:solidFill>
                <a:srgbClr val="F3E045"/>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1062990"/>
            <a:ext cx="9027795" cy="403923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1765935" cy="5156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医患信息管理</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11" name="图片 10"/>
          <p:cNvPicPr>
            <a:picLocks noChangeAspect="1"/>
          </p:cNvPicPr>
          <p:nvPr>
            <p:custDataLst>
              <p:tags r:id="rId7"/>
            </p:custDataLst>
          </p:nvPr>
        </p:nvPicPr>
        <p:blipFill>
          <a:blip r:embed="rId8"/>
          <a:stretch>
            <a:fillRect/>
          </a:stretch>
        </p:blipFill>
        <p:spPr>
          <a:xfrm>
            <a:off x="182245" y="1170305"/>
            <a:ext cx="1965960" cy="915670"/>
          </a:xfrm>
          <a:prstGeom prst="rect">
            <a:avLst/>
          </a:prstGeom>
          <a:ln w="12700" cmpd="sng">
            <a:solidFill>
              <a:schemeClr val="accent1">
                <a:shade val="50000"/>
              </a:schemeClr>
            </a:solidFill>
            <a:prstDash val="solid"/>
          </a:ln>
        </p:spPr>
      </p:pic>
      <p:pic>
        <p:nvPicPr>
          <p:cNvPr id="13" name="图片 12"/>
          <p:cNvPicPr>
            <a:picLocks noChangeAspect="1"/>
          </p:cNvPicPr>
          <p:nvPr>
            <p:custDataLst>
              <p:tags r:id="rId9"/>
            </p:custDataLst>
          </p:nvPr>
        </p:nvPicPr>
        <p:blipFill>
          <a:blip r:embed="rId10"/>
          <a:stretch>
            <a:fillRect/>
          </a:stretch>
        </p:blipFill>
        <p:spPr>
          <a:xfrm>
            <a:off x="172720" y="2115820"/>
            <a:ext cx="1975485" cy="875030"/>
          </a:xfrm>
          <a:prstGeom prst="rect">
            <a:avLst/>
          </a:prstGeom>
          <a:ln>
            <a:solidFill>
              <a:schemeClr val="accent1"/>
            </a:solidFill>
          </a:ln>
        </p:spPr>
      </p:pic>
      <p:sp>
        <p:nvSpPr>
          <p:cNvPr id="14" name="文本框 13"/>
          <p:cNvSpPr txBox="1"/>
          <p:nvPr>
            <p:custDataLst>
              <p:tags r:id="rId11"/>
            </p:custDataLst>
          </p:nvPr>
        </p:nvSpPr>
        <p:spPr>
          <a:xfrm>
            <a:off x="342265" y="3929380"/>
            <a:ext cx="1497330" cy="498475"/>
          </a:xfrm>
          <a:prstGeom prst="rect">
            <a:avLst/>
          </a:prstGeom>
          <a:noFill/>
        </p:spPr>
        <p:txBody>
          <a:bodyPr wrap="square" rtlCol="0" anchor="t">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多角色登陆、注册</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找回密码功能</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3" name="图片 4" descr="D:\Study\基金项目\2023全国人工智能应用场景挑战赛\系统截图\忘记密码.png忘记密码"/>
          <p:cNvPicPr>
            <a:picLocks noChangeAspect="1"/>
          </p:cNvPicPr>
          <p:nvPr>
            <p:custDataLst>
              <p:tags r:id="rId12"/>
            </p:custDataLst>
          </p:nvPr>
        </p:nvPicPr>
        <p:blipFill>
          <a:blip r:embed="rId13"/>
          <a:srcRect t="3327" b="3327"/>
          <a:stretch>
            <a:fillRect/>
          </a:stretch>
        </p:blipFill>
        <p:spPr>
          <a:xfrm>
            <a:off x="172720" y="3020695"/>
            <a:ext cx="1989455" cy="878840"/>
          </a:xfrm>
          <a:prstGeom prst="rect">
            <a:avLst/>
          </a:prstGeom>
          <a:ln w="12700" cmpd="sng">
            <a:solidFill>
              <a:schemeClr val="accent1">
                <a:shade val="50000"/>
              </a:schemeClr>
            </a:solidFill>
            <a:prstDash val="solid"/>
          </a:ln>
        </p:spPr>
      </p:pic>
      <p:pic>
        <p:nvPicPr>
          <p:cNvPr id="12" name="图片 11"/>
          <p:cNvPicPr>
            <a:picLocks noChangeAspect="1"/>
          </p:cNvPicPr>
          <p:nvPr>
            <p:custDataLst>
              <p:tags r:id="rId14"/>
            </p:custDataLst>
          </p:nvPr>
        </p:nvPicPr>
        <p:blipFill>
          <a:blip r:embed="rId15"/>
          <a:stretch>
            <a:fillRect/>
          </a:stretch>
        </p:blipFill>
        <p:spPr>
          <a:xfrm>
            <a:off x="6062345" y="1170305"/>
            <a:ext cx="2997200" cy="2759075"/>
          </a:xfrm>
          <a:prstGeom prst="rect">
            <a:avLst/>
          </a:prstGeom>
          <a:ln>
            <a:solidFill>
              <a:schemeClr val="accent1"/>
            </a:solidFill>
          </a:ln>
        </p:spPr>
      </p:pic>
      <p:sp>
        <p:nvSpPr>
          <p:cNvPr id="7" name="文本框 6"/>
          <p:cNvSpPr txBox="1"/>
          <p:nvPr>
            <p:custDataLst>
              <p:tags r:id="rId16"/>
            </p:custDataLst>
          </p:nvPr>
        </p:nvSpPr>
        <p:spPr>
          <a:xfrm>
            <a:off x="2802255" y="3554730"/>
            <a:ext cx="2534920" cy="338455"/>
          </a:xfrm>
          <a:prstGeom prst="rect">
            <a:avLst/>
          </a:prstGeom>
          <a:noFill/>
        </p:spPr>
        <p:txBody>
          <a:bodyPr wrap="square" rtlCol="0" anchor="t">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用户分级管理功能</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0" name="文本框 9"/>
          <p:cNvSpPr txBox="1"/>
          <p:nvPr>
            <p:custDataLst>
              <p:tags r:id="rId17"/>
            </p:custDataLst>
          </p:nvPr>
        </p:nvSpPr>
        <p:spPr>
          <a:xfrm>
            <a:off x="6061710" y="4089400"/>
            <a:ext cx="2767965" cy="338455"/>
          </a:xfrm>
          <a:prstGeom prst="rect">
            <a:avLst/>
          </a:prstGeom>
          <a:noFill/>
        </p:spPr>
        <p:txBody>
          <a:bodyPr wrap="square" rtlCol="0" anchor="t">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各级用户权限管理功能</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21" name="图片 20" descr="管理员管理"/>
          <p:cNvPicPr>
            <a:picLocks noChangeAspect="1"/>
          </p:cNvPicPr>
          <p:nvPr/>
        </p:nvPicPr>
        <p:blipFill>
          <a:blip r:embed="rId18"/>
          <a:stretch>
            <a:fillRect/>
          </a:stretch>
        </p:blipFill>
        <p:spPr>
          <a:xfrm>
            <a:off x="2228850" y="1330325"/>
            <a:ext cx="3773805" cy="2122805"/>
          </a:xfrm>
          <a:prstGeom prst="rect">
            <a:avLst/>
          </a:prstGeom>
          <a:ln>
            <a:solidFill>
              <a:schemeClr val="accent1"/>
            </a:solidFill>
          </a:ln>
        </p:spPr>
      </p:pic>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8" name="图片 7"/>
          <p:cNvPicPr>
            <a:picLocks noChangeAspect="1"/>
          </p:cNvPicPr>
          <p:nvPr>
            <p:custDataLst>
              <p:tags r:id="rId19"/>
            </p:custDataLst>
          </p:nvPr>
        </p:nvPicPr>
        <p:blipFill>
          <a:blip r:embed="rId8"/>
          <a:stretch>
            <a:fillRect/>
          </a:stretch>
        </p:blipFill>
        <p:spPr>
          <a:xfrm>
            <a:off x="189230" y="1200150"/>
            <a:ext cx="1965960" cy="915670"/>
          </a:xfrm>
          <a:prstGeom prst="rect">
            <a:avLst/>
          </a:prstGeom>
          <a:ln w="12700" cmpd="sng">
            <a:solidFill>
              <a:schemeClr val="accent1">
                <a:shade val="50000"/>
              </a:schemeClr>
            </a:solidFill>
            <a:prstDash val="solid"/>
          </a:ln>
        </p:spPr>
      </p:pic>
      <p:pic>
        <p:nvPicPr>
          <p:cNvPr id="9" name="图片 8"/>
          <p:cNvPicPr>
            <a:picLocks noChangeAspect="1"/>
          </p:cNvPicPr>
          <p:nvPr>
            <p:custDataLst>
              <p:tags r:id="rId20"/>
            </p:custDataLst>
          </p:nvPr>
        </p:nvPicPr>
        <p:blipFill>
          <a:blip r:embed="rId10"/>
          <a:stretch>
            <a:fillRect/>
          </a:stretch>
        </p:blipFill>
        <p:spPr>
          <a:xfrm>
            <a:off x="179705" y="2145665"/>
            <a:ext cx="1975485" cy="875030"/>
          </a:xfrm>
          <a:prstGeom prst="rect">
            <a:avLst/>
          </a:prstGeom>
          <a:ln>
            <a:solidFill>
              <a:schemeClr val="accent1"/>
            </a:solidFill>
          </a:ln>
        </p:spPr>
      </p:pic>
      <p:pic>
        <p:nvPicPr>
          <p:cNvPr id="15" name="图片 4" descr="D:\Study\基金项目\2023全国人工智能应用场景挑战赛\系统截图\忘记密码.png忘记密码"/>
          <p:cNvPicPr>
            <a:picLocks noChangeAspect="1"/>
          </p:cNvPicPr>
          <p:nvPr>
            <p:custDataLst>
              <p:tags r:id="rId21"/>
            </p:custDataLst>
          </p:nvPr>
        </p:nvPicPr>
        <p:blipFill>
          <a:blip r:embed="rId13"/>
          <a:srcRect t="3327" b="3327"/>
          <a:stretch>
            <a:fillRect/>
          </a:stretch>
        </p:blipFill>
        <p:spPr>
          <a:xfrm>
            <a:off x="179705" y="3050540"/>
            <a:ext cx="1989455" cy="878840"/>
          </a:xfrm>
          <a:prstGeom prst="rect">
            <a:avLst/>
          </a:prstGeom>
          <a:ln w="12700" cmpd="sng">
            <a:solidFill>
              <a:schemeClr val="accent1">
                <a:shade val="50000"/>
              </a:schemeClr>
            </a:solidFill>
            <a:prstDash val="solid"/>
          </a:ln>
        </p:spPr>
      </p:pic>
    </p:spTree>
    <p:custDataLst>
      <p:tags r:id="rId2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44245"/>
            <a:ext cx="9027795" cy="411099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60705"/>
            <a:ext cx="1765935" cy="38989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医患信息管理</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8" name="图片 7" descr="数据管理之数据报表"/>
          <p:cNvPicPr>
            <a:picLocks noChangeAspect="1"/>
          </p:cNvPicPr>
          <p:nvPr/>
        </p:nvPicPr>
        <p:blipFill>
          <a:blip r:embed="rId7"/>
          <a:stretch>
            <a:fillRect/>
          </a:stretch>
        </p:blipFill>
        <p:spPr>
          <a:xfrm>
            <a:off x="381635" y="1023620"/>
            <a:ext cx="3910965" cy="1845310"/>
          </a:xfrm>
          <a:prstGeom prst="rect">
            <a:avLst/>
          </a:prstGeom>
          <a:ln>
            <a:solidFill>
              <a:schemeClr val="accent1"/>
            </a:solidFill>
          </a:ln>
        </p:spPr>
      </p:pic>
      <p:pic>
        <p:nvPicPr>
          <p:cNvPr id="9" name="图片 8" descr="数据管理之图表化展示"/>
          <p:cNvPicPr>
            <a:picLocks noChangeAspect="1"/>
          </p:cNvPicPr>
          <p:nvPr/>
        </p:nvPicPr>
        <p:blipFill>
          <a:blip r:embed="rId8"/>
          <a:stretch>
            <a:fillRect/>
          </a:stretch>
        </p:blipFill>
        <p:spPr>
          <a:xfrm>
            <a:off x="381635" y="2910840"/>
            <a:ext cx="3910965" cy="1848485"/>
          </a:xfrm>
          <a:prstGeom prst="rect">
            <a:avLst/>
          </a:prstGeom>
          <a:ln>
            <a:solidFill>
              <a:schemeClr val="accent1"/>
            </a:solidFill>
          </a:ln>
        </p:spPr>
      </p:pic>
      <p:sp>
        <p:nvSpPr>
          <p:cNvPr id="10" name="文本框 9"/>
          <p:cNvSpPr txBox="1"/>
          <p:nvPr>
            <p:custDataLst>
              <p:tags r:id="rId9"/>
            </p:custDataLst>
          </p:nvPr>
        </p:nvSpPr>
        <p:spPr>
          <a:xfrm>
            <a:off x="718820" y="4677410"/>
            <a:ext cx="2767965" cy="338455"/>
          </a:xfrm>
          <a:prstGeom prst="rect">
            <a:avLst/>
          </a:prstGeom>
          <a:noFill/>
        </p:spPr>
        <p:txBody>
          <a:bodyPr wrap="square" rtlCol="0" anchor="t">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患者检查、检验结果数据透视功能</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6" name="图片 5" descr="数据管理之CT信息管理"/>
          <p:cNvPicPr>
            <a:picLocks noChangeAspect="1"/>
          </p:cNvPicPr>
          <p:nvPr/>
        </p:nvPicPr>
        <p:blipFill>
          <a:blip r:embed="rId10"/>
          <a:stretch>
            <a:fillRect/>
          </a:stretch>
        </p:blipFill>
        <p:spPr>
          <a:xfrm>
            <a:off x="4589145" y="1023620"/>
            <a:ext cx="3829050" cy="1804670"/>
          </a:xfrm>
          <a:prstGeom prst="rect">
            <a:avLst/>
          </a:prstGeom>
          <a:ln>
            <a:solidFill>
              <a:schemeClr val="accent1"/>
            </a:solidFill>
          </a:ln>
        </p:spPr>
      </p:pic>
      <p:pic>
        <p:nvPicPr>
          <p:cNvPr id="15" name="图片 14" descr="数据管理之房颤"/>
          <p:cNvPicPr>
            <a:picLocks noChangeAspect="1"/>
          </p:cNvPicPr>
          <p:nvPr/>
        </p:nvPicPr>
        <p:blipFill>
          <a:blip r:embed="rId11"/>
          <a:stretch>
            <a:fillRect/>
          </a:stretch>
        </p:blipFill>
        <p:spPr>
          <a:xfrm>
            <a:off x="4589145" y="2866390"/>
            <a:ext cx="3829685" cy="1811020"/>
          </a:xfrm>
          <a:prstGeom prst="rect">
            <a:avLst/>
          </a:prstGeom>
          <a:ln>
            <a:solidFill>
              <a:schemeClr val="accent1"/>
            </a:solidFill>
          </a:ln>
        </p:spPr>
      </p:pic>
      <p:sp>
        <p:nvSpPr>
          <p:cNvPr id="16" name="文本框 15"/>
          <p:cNvSpPr txBox="1"/>
          <p:nvPr>
            <p:custDataLst>
              <p:tags r:id="rId12"/>
            </p:custDataLst>
          </p:nvPr>
        </p:nvSpPr>
        <p:spPr>
          <a:xfrm>
            <a:off x="5119370" y="4674870"/>
            <a:ext cx="2767965" cy="338455"/>
          </a:xfrm>
          <a:prstGeom prst="rect">
            <a:avLst/>
          </a:prstGeom>
          <a:noFill/>
        </p:spPr>
        <p:txBody>
          <a:bodyPr wrap="square" rtlCol="0" anchor="t">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患者疾病数据整合与管理功能</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44245"/>
            <a:ext cx="9027795" cy="411099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60705"/>
            <a:ext cx="1765935" cy="38989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医学影像浏览</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77" name="图片 77" descr="影像展示2"/>
          <p:cNvPicPr>
            <a:picLocks noChangeAspect="1"/>
          </p:cNvPicPr>
          <p:nvPr>
            <p:custDataLst>
              <p:tags r:id="rId7"/>
            </p:custDataLst>
          </p:nvPr>
        </p:nvPicPr>
        <p:blipFill>
          <a:blip r:embed="rId8"/>
          <a:stretch>
            <a:fillRect/>
          </a:stretch>
        </p:blipFill>
        <p:spPr>
          <a:xfrm>
            <a:off x="147320" y="984250"/>
            <a:ext cx="1988820" cy="1570990"/>
          </a:xfrm>
          <a:prstGeom prst="rect">
            <a:avLst/>
          </a:prstGeom>
          <a:ln w="12700" cmpd="sng">
            <a:solidFill>
              <a:schemeClr val="accent1">
                <a:shade val="50000"/>
              </a:schemeClr>
            </a:solidFill>
            <a:prstDash val="solid"/>
          </a:ln>
        </p:spPr>
      </p:pic>
      <p:pic>
        <p:nvPicPr>
          <p:cNvPr id="74" name="图片 74" descr="影像展示4"/>
          <p:cNvPicPr>
            <a:picLocks noChangeAspect="1"/>
          </p:cNvPicPr>
          <p:nvPr>
            <p:custDataLst>
              <p:tags r:id="rId9"/>
            </p:custDataLst>
          </p:nvPr>
        </p:nvPicPr>
        <p:blipFill>
          <a:blip r:embed="rId10"/>
          <a:stretch>
            <a:fillRect/>
          </a:stretch>
        </p:blipFill>
        <p:spPr>
          <a:xfrm>
            <a:off x="2451100" y="984250"/>
            <a:ext cx="1958340" cy="1560195"/>
          </a:xfrm>
          <a:prstGeom prst="rect">
            <a:avLst/>
          </a:prstGeom>
          <a:ln w="12700" cmpd="sng">
            <a:solidFill>
              <a:schemeClr val="accent1">
                <a:shade val="50000"/>
              </a:schemeClr>
            </a:solidFill>
            <a:prstDash val="solid"/>
          </a:ln>
        </p:spPr>
      </p:pic>
      <p:pic>
        <p:nvPicPr>
          <p:cNvPr id="76" name="图片 76" descr="影像展示3"/>
          <p:cNvPicPr>
            <a:picLocks noChangeAspect="1"/>
          </p:cNvPicPr>
          <p:nvPr>
            <p:custDataLst>
              <p:tags r:id="rId11"/>
            </p:custDataLst>
          </p:nvPr>
        </p:nvPicPr>
        <p:blipFill>
          <a:blip r:embed="rId12"/>
          <a:stretch>
            <a:fillRect/>
          </a:stretch>
        </p:blipFill>
        <p:spPr>
          <a:xfrm>
            <a:off x="4724400" y="991870"/>
            <a:ext cx="2021205" cy="1597025"/>
          </a:xfrm>
          <a:prstGeom prst="rect">
            <a:avLst/>
          </a:prstGeom>
          <a:ln w="12700" cmpd="sng">
            <a:solidFill>
              <a:schemeClr val="accent1">
                <a:shade val="50000"/>
              </a:schemeClr>
            </a:solidFill>
            <a:prstDash val="solid"/>
          </a:ln>
        </p:spPr>
      </p:pic>
      <p:pic>
        <p:nvPicPr>
          <p:cNvPr id="69" name="图片 69" descr="影像展示5"/>
          <p:cNvPicPr>
            <a:picLocks noChangeAspect="1"/>
          </p:cNvPicPr>
          <p:nvPr>
            <p:custDataLst>
              <p:tags r:id="rId13"/>
            </p:custDataLst>
          </p:nvPr>
        </p:nvPicPr>
        <p:blipFill>
          <a:blip r:embed="rId14"/>
          <a:stretch>
            <a:fillRect/>
          </a:stretch>
        </p:blipFill>
        <p:spPr>
          <a:xfrm>
            <a:off x="147320" y="2941955"/>
            <a:ext cx="2015490" cy="1630045"/>
          </a:xfrm>
          <a:prstGeom prst="rect">
            <a:avLst/>
          </a:prstGeom>
          <a:ln w="12700" cmpd="sng">
            <a:solidFill>
              <a:schemeClr val="accent1">
                <a:shade val="50000"/>
              </a:schemeClr>
            </a:solidFill>
            <a:prstDash val="solid"/>
          </a:ln>
        </p:spPr>
      </p:pic>
      <p:pic>
        <p:nvPicPr>
          <p:cNvPr id="68" name="图片 68" descr="影像展示6"/>
          <p:cNvPicPr>
            <a:picLocks noChangeAspect="1"/>
          </p:cNvPicPr>
          <p:nvPr>
            <p:custDataLst>
              <p:tags r:id="rId15"/>
            </p:custDataLst>
          </p:nvPr>
        </p:nvPicPr>
        <p:blipFill>
          <a:blip r:embed="rId16"/>
          <a:stretch>
            <a:fillRect/>
          </a:stretch>
        </p:blipFill>
        <p:spPr>
          <a:xfrm>
            <a:off x="2451100" y="2941955"/>
            <a:ext cx="2009775" cy="1629410"/>
          </a:xfrm>
          <a:prstGeom prst="rect">
            <a:avLst/>
          </a:prstGeom>
          <a:ln w="12700" cmpd="sng">
            <a:solidFill>
              <a:schemeClr val="accent1">
                <a:shade val="50000"/>
              </a:schemeClr>
            </a:solidFill>
            <a:prstDash val="solid"/>
          </a:ln>
        </p:spPr>
      </p:pic>
      <p:pic>
        <p:nvPicPr>
          <p:cNvPr id="67" name="图片 67" descr="影像展示7"/>
          <p:cNvPicPr>
            <a:picLocks noChangeAspect="1"/>
          </p:cNvPicPr>
          <p:nvPr>
            <p:custDataLst>
              <p:tags r:id="rId17"/>
            </p:custDataLst>
          </p:nvPr>
        </p:nvPicPr>
        <p:blipFill>
          <a:blip r:embed="rId18"/>
          <a:stretch>
            <a:fillRect/>
          </a:stretch>
        </p:blipFill>
        <p:spPr>
          <a:xfrm>
            <a:off x="4724400" y="2941955"/>
            <a:ext cx="2023745" cy="1629410"/>
          </a:xfrm>
          <a:prstGeom prst="rect">
            <a:avLst/>
          </a:prstGeom>
          <a:ln w="12700" cmpd="sng">
            <a:solidFill>
              <a:schemeClr val="accent1">
                <a:shade val="50000"/>
              </a:schemeClr>
            </a:solidFill>
            <a:prstDash val="solid"/>
          </a:ln>
        </p:spPr>
      </p:pic>
      <p:sp>
        <p:nvSpPr>
          <p:cNvPr id="7" name="文本框 6"/>
          <p:cNvSpPr txBox="1"/>
          <p:nvPr>
            <p:custDataLst>
              <p:tags r:id="rId19"/>
            </p:custDataLst>
          </p:nvPr>
        </p:nvSpPr>
        <p:spPr>
          <a:xfrm>
            <a:off x="410845" y="2610485"/>
            <a:ext cx="1489075" cy="273685"/>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医学影像快速阅览</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1" name="文本框 10"/>
          <p:cNvSpPr txBox="1"/>
          <p:nvPr>
            <p:custDataLst>
              <p:tags r:id="rId20"/>
            </p:custDataLst>
          </p:nvPr>
        </p:nvSpPr>
        <p:spPr>
          <a:xfrm>
            <a:off x="2617470" y="2606675"/>
            <a:ext cx="1677035" cy="273685"/>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医学影像多边形标记</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2" name="文本框 11"/>
          <p:cNvSpPr txBox="1"/>
          <p:nvPr>
            <p:custDataLst>
              <p:tags r:id="rId21"/>
            </p:custDataLst>
          </p:nvPr>
        </p:nvSpPr>
        <p:spPr>
          <a:xfrm>
            <a:off x="4896485" y="2644140"/>
            <a:ext cx="1677035"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医学影像旋转</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3" name="文本框 12"/>
          <p:cNvSpPr txBox="1"/>
          <p:nvPr>
            <p:custDataLst>
              <p:tags r:id="rId22"/>
            </p:custDataLst>
          </p:nvPr>
        </p:nvSpPr>
        <p:spPr>
          <a:xfrm>
            <a:off x="208280" y="4629785"/>
            <a:ext cx="1785620"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医学影像任意曲线标记</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4" name="文本框 13"/>
          <p:cNvSpPr txBox="1"/>
          <p:nvPr>
            <p:custDataLst>
              <p:tags r:id="rId23"/>
            </p:custDataLst>
          </p:nvPr>
        </p:nvSpPr>
        <p:spPr>
          <a:xfrm>
            <a:off x="2617470" y="4632960"/>
            <a:ext cx="1677035"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医学影像文字标记</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7" name="文本框 16"/>
          <p:cNvSpPr txBox="1"/>
          <p:nvPr>
            <p:custDataLst>
              <p:tags r:id="rId24"/>
            </p:custDataLst>
          </p:nvPr>
        </p:nvSpPr>
        <p:spPr>
          <a:xfrm>
            <a:off x="4918075" y="4626610"/>
            <a:ext cx="1677035"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医学影像调窗处理</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3" name="图片 2" descr="QQ图片20231019190249"/>
          <p:cNvPicPr>
            <a:picLocks noChangeAspect="1"/>
          </p:cNvPicPr>
          <p:nvPr/>
        </p:nvPicPr>
        <p:blipFill>
          <a:blip r:embed="rId25"/>
          <a:stretch>
            <a:fillRect/>
          </a:stretch>
        </p:blipFill>
        <p:spPr>
          <a:xfrm>
            <a:off x="6848475" y="991870"/>
            <a:ext cx="2001520" cy="1597660"/>
          </a:xfrm>
          <a:prstGeom prst="rect">
            <a:avLst/>
          </a:prstGeom>
          <a:ln>
            <a:solidFill>
              <a:schemeClr val="accent1"/>
            </a:solidFill>
          </a:ln>
        </p:spPr>
      </p:pic>
      <p:sp>
        <p:nvSpPr>
          <p:cNvPr id="6" name="文本框 5"/>
          <p:cNvSpPr txBox="1"/>
          <p:nvPr>
            <p:custDataLst>
              <p:tags r:id="rId26"/>
            </p:custDataLst>
          </p:nvPr>
        </p:nvSpPr>
        <p:spPr>
          <a:xfrm>
            <a:off x="7100570" y="2644140"/>
            <a:ext cx="1677035"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医学影像裁剪</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8" name="图片 7"/>
          <p:cNvPicPr>
            <a:picLocks noChangeAspect="1"/>
          </p:cNvPicPr>
          <p:nvPr>
            <p:custDataLst>
              <p:tags r:id="rId27"/>
            </p:custDataLst>
          </p:nvPr>
        </p:nvPicPr>
        <p:blipFill>
          <a:blip r:embed="rId28"/>
          <a:stretch>
            <a:fillRect/>
          </a:stretch>
        </p:blipFill>
        <p:spPr>
          <a:xfrm>
            <a:off x="6813550" y="2941320"/>
            <a:ext cx="2036445" cy="1621155"/>
          </a:xfrm>
          <a:prstGeom prst="rect">
            <a:avLst/>
          </a:prstGeom>
          <a:ln>
            <a:solidFill>
              <a:schemeClr val="accent1"/>
            </a:solidFill>
          </a:ln>
        </p:spPr>
      </p:pic>
      <p:sp>
        <p:nvSpPr>
          <p:cNvPr id="9" name="文本框 8"/>
          <p:cNvSpPr txBox="1"/>
          <p:nvPr>
            <p:custDataLst>
              <p:tags r:id="rId29"/>
            </p:custDataLst>
          </p:nvPr>
        </p:nvSpPr>
        <p:spPr>
          <a:xfrm>
            <a:off x="7100570" y="4637405"/>
            <a:ext cx="1677035" cy="242570"/>
          </a:xfrm>
          <a:prstGeom prst="rect">
            <a:avLst/>
          </a:prstGeom>
          <a:noFill/>
        </p:spPr>
        <p:txBody>
          <a:bodyPr wrap="square" rtlCol="0" anchor="ctr" anchorCtr="0">
            <a:no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医学影像宽高调整</a:t>
            </a:r>
            <a:endParaRPr lang="zh-CN" altLang="en-US" sz="1200" dirty="0">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0" name="灯片编号占位符 9"/>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887730"/>
            <a:ext cx="9027795" cy="421449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40995"/>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专病智能辅助诊断功能</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3" name="图片 2" descr="脓毒症配图"/>
          <p:cNvPicPr>
            <a:picLocks noChangeAspect="1"/>
          </p:cNvPicPr>
          <p:nvPr>
            <p:custDataLst>
              <p:tags r:id="rId7"/>
            </p:custDataLst>
          </p:nvPr>
        </p:nvPicPr>
        <p:blipFill>
          <a:blip r:embed="rId8"/>
          <a:stretch>
            <a:fillRect/>
          </a:stretch>
        </p:blipFill>
        <p:spPr>
          <a:xfrm>
            <a:off x="162560" y="1162050"/>
            <a:ext cx="3403600" cy="3053080"/>
          </a:xfrm>
          <a:prstGeom prst="rect">
            <a:avLst/>
          </a:prstGeom>
          <a:ln>
            <a:noFill/>
          </a:ln>
        </p:spPr>
      </p:pic>
      <p:sp>
        <p:nvSpPr>
          <p:cNvPr id="10" name="文本框 9"/>
          <p:cNvSpPr txBox="1"/>
          <p:nvPr>
            <p:custDataLst>
              <p:tags r:id="rId9"/>
            </p:custDataLst>
          </p:nvPr>
        </p:nvSpPr>
        <p:spPr>
          <a:xfrm>
            <a:off x="281940" y="4314190"/>
            <a:ext cx="3284220" cy="300355"/>
          </a:xfrm>
          <a:prstGeom prst="rect">
            <a:avLst/>
          </a:prstGeom>
          <a:noFill/>
        </p:spPr>
        <p:txBody>
          <a:bodyPr wrap="square" rtlCol="0" anchor="t">
            <a:noAutofit/>
          </a:bodyPr>
          <a:lstStyle/>
          <a:p>
            <a:r>
              <a:rPr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基于多层集成学习的</a:t>
            </a:r>
            <a:r>
              <a:rPr sz="1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亚临床心房颤动诊断</a:t>
            </a:r>
            <a:r>
              <a:rPr lang="zh-CN" sz="1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模型</a:t>
            </a:r>
            <a:endParaRPr lang="zh-CN" sz="1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endParaRPr>
          </a:p>
        </p:txBody>
      </p:sp>
      <p:pic>
        <p:nvPicPr>
          <p:cNvPr id="6" name="图片 5" descr="EN_compoundFrameColor"/>
          <p:cNvPicPr>
            <a:picLocks noChangeAspect="1"/>
          </p:cNvPicPr>
          <p:nvPr>
            <p:custDataLst>
              <p:tags r:id="rId10"/>
            </p:custDataLst>
          </p:nvPr>
        </p:nvPicPr>
        <p:blipFill>
          <a:blip r:embed="rId11"/>
          <a:stretch>
            <a:fillRect/>
          </a:stretch>
        </p:blipFill>
        <p:spPr>
          <a:xfrm>
            <a:off x="3719195" y="2965450"/>
            <a:ext cx="3258185" cy="1867535"/>
          </a:xfrm>
          <a:prstGeom prst="rect">
            <a:avLst/>
          </a:prstGeom>
          <a:ln>
            <a:noFill/>
          </a:ln>
        </p:spPr>
      </p:pic>
      <p:sp>
        <p:nvSpPr>
          <p:cNvPr id="8" name="文本框 7"/>
          <p:cNvSpPr txBox="1"/>
          <p:nvPr>
            <p:custDataLst>
              <p:tags r:id="rId12"/>
            </p:custDataLst>
          </p:nvPr>
        </p:nvSpPr>
        <p:spPr>
          <a:xfrm>
            <a:off x="3900170" y="4771390"/>
            <a:ext cx="2895600"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sz="1200" dirty="0">
                <a:latin typeface="黑体" panose="02010609060101010101" pitchFamily="2" charset="-122"/>
                <a:ea typeface="黑体" panose="02010609060101010101" pitchFamily="2" charset="-122"/>
                <a:cs typeface="黑体" panose="02010609060101010101" pitchFamily="2" charset="-122"/>
                <a:sym typeface="+mn-ea"/>
              </a:rPr>
              <a:t>基于</a:t>
            </a:r>
            <a:r>
              <a:rPr lang="en-US" sz="1200" dirty="0">
                <a:latin typeface="黑体" panose="02010609060101010101" pitchFamily="2" charset="-122"/>
                <a:ea typeface="黑体" panose="02010609060101010101" pitchFamily="2" charset="-122"/>
                <a:cs typeface="黑体" panose="02010609060101010101" pitchFamily="2" charset="-122"/>
                <a:sym typeface="+mn-ea"/>
              </a:rPr>
              <a:t>D-S</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证据理论</a:t>
            </a:r>
            <a:r>
              <a:rPr sz="1200" dirty="0">
                <a:latin typeface="黑体" panose="02010609060101010101" pitchFamily="2" charset="-122"/>
                <a:ea typeface="黑体" panose="02010609060101010101" pitchFamily="2" charset="-122"/>
                <a:cs typeface="黑体" panose="02010609060101010101" pitchFamily="2" charset="-122"/>
                <a:sym typeface="+mn-ea"/>
              </a:rPr>
              <a:t>的</a:t>
            </a:r>
            <a:r>
              <a:rPr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脓毒症病情</a:t>
            </a:r>
            <a:r>
              <a:rPr lang="zh-CN"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诊断模型</a:t>
            </a:r>
            <a:endPar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7" name="图片 6" descr="sfcf"/>
          <p:cNvPicPr>
            <a:picLocks noChangeAspect="1"/>
          </p:cNvPicPr>
          <p:nvPr>
            <p:custDataLst>
              <p:tags r:id="rId13"/>
            </p:custDataLst>
          </p:nvPr>
        </p:nvPicPr>
        <p:blipFill>
          <a:blip r:embed="rId14"/>
          <a:stretch>
            <a:fillRect/>
          </a:stretch>
        </p:blipFill>
        <p:spPr>
          <a:xfrm>
            <a:off x="6312535" y="1162050"/>
            <a:ext cx="2106295" cy="1489075"/>
          </a:xfrm>
          <a:prstGeom prst="rect">
            <a:avLst/>
          </a:prstGeom>
          <a:ln>
            <a:noFill/>
          </a:ln>
        </p:spPr>
      </p:pic>
      <p:pic>
        <p:nvPicPr>
          <p:cNvPr id="9" name="picture" descr="descript"/>
          <p:cNvPicPr/>
          <p:nvPr>
            <p:custDataLst>
              <p:tags r:id="rId15"/>
            </p:custDataLst>
          </p:nvPr>
        </p:nvPicPr>
        <p:blipFill>
          <a:blip r:embed="rId16"/>
          <a:stretch>
            <a:fillRect/>
          </a:stretch>
        </p:blipFill>
        <p:spPr>
          <a:xfrm>
            <a:off x="3982085" y="1062990"/>
            <a:ext cx="2226310" cy="1590675"/>
          </a:xfrm>
          <a:prstGeom prst="rect">
            <a:avLst/>
          </a:prstGeom>
        </p:spPr>
      </p:pic>
      <p:sp>
        <p:nvSpPr>
          <p:cNvPr id="11" name="文本框 10"/>
          <p:cNvSpPr txBox="1"/>
          <p:nvPr>
            <p:custDataLst>
              <p:tags r:id="rId17"/>
            </p:custDataLst>
          </p:nvPr>
        </p:nvSpPr>
        <p:spPr>
          <a:xfrm>
            <a:off x="4310380" y="2634615"/>
            <a:ext cx="3556635"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基于自监督学习和潜在相关性的</a:t>
            </a:r>
            <a:r>
              <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脑肿瘤诊断模型</a:t>
            </a:r>
            <a:endPar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12" name="图片 11" descr="EN_conv1dNew(1)"/>
          <p:cNvPicPr>
            <a:picLocks noChangeAspect="1"/>
          </p:cNvPicPr>
          <p:nvPr>
            <p:custDataLst>
              <p:tags r:id="rId18"/>
            </p:custDataLst>
          </p:nvPr>
        </p:nvPicPr>
        <p:blipFill>
          <a:blip r:embed="rId19"/>
          <a:stretch>
            <a:fillRect/>
          </a:stretch>
        </p:blipFill>
        <p:spPr>
          <a:xfrm>
            <a:off x="7130415" y="2965450"/>
            <a:ext cx="1420495" cy="1988820"/>
          </a:xfrm>
          <a:prstGeom prst="rect">
            <a:avLst/>
          </a:prstGeom>
        </p:spPr>
      </p:pic>
      <p:sp>
        <p:nvSpPr>
          <p:cNvPr id="13" name="灯片编号占位符 1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2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专病智能辅助诊断功能</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 name="文本框 9"/>
          <p:cNvSpPr txBox="1"/>
          <p:nvPr>
            <p:custDataLst>
              <p:tags r:id="rId7"/>
            </p:custDataLst>
          </p:nvPr>
        </p:nvSpPr>
        <p:spPr>
          <a:xfrm>
            <a:off x="350520" y="3265805"/>
            <a:ext cx="2921000" cy="300355"/>
          </a:xfrm>
          <a:prstGeom prst="rect">
            <a:avLst/>
          </a:prstGeom>
          <a:noFill/>
        </p:spPr>
        <p:txBody>
          <a:bodyPr wrap="square" rtlCol="0" anchor="t">
            <a:noAutofit/>
          </a:bodyPr>
          <a:lstStyle/>
          <a:p>
            <a:r>
              <a:rPr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基于</a:t>
            </a:r>
            <a:r>
              <a:rPr lang="zh-CN"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自监督学习</a:t>
            </a:r>
            <a:r>
              <a:rPr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的</a:t>
            </a:r>
            <a:r>
              <a:rPr lang="zh-CN" sz="1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rPr>
              <a:t>软组织肉瘤诊断模型</a:t>
            </a:r>
            <a:endParaRPr lang="zh-CN" sz="1200" dirty="0">
              <a:solidFill>
                <a:srgbClr val="FF0000"/>
              </a:solidFill>
              <a:latin typeface="黑体" panose="02010609060101010101" pitchFamily="2" charset="-122"/>
              <a:ea typeface="黑体" panose="02010609060101010101" pitchFamily="2" charset="-122"/>
              <a:cs typeface="Times New Roman" panose="02020603050405020304" pitchFamily="18" charset="0"/>
              <a:sym typeface="+mn-ea"/>
            </a:endParaRPr>
          </a:p>
        </p:txBody>
      </p:sp>
      <p:sp>
        <p:nvSpPr>
          <p:cNvPr id="8" name="文本框 7"/>
          <p:cNvSpPr txBox="1"/>
          <p:nvPr>
            <p:custDataLst>
              <p:tags r:id="rId8"/>
            </p:custDataLst>
          </p:nvPr>
        </p:nvSpPr>
        <p:spPr>
          <a:xfrm>
            <a:off x="4308475" y="4771390"/>
            <a:ext cx="3080385"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sz="1200" dirty="0">
                <a:latin typeface="黑体" panose="02010609060101010101" pitchFamily="2" charset="-122"/>
                <a:ea typeface="黑体" panose="02010609060101010101" pitchFamily="2" charset="-122"/>
                <a:cs typeface="黑体" panose="02010609060101010101" pitchFamily="2" charset="-122"/>
                <a:sym typeface="+mn-ea"/>
              </a:rPr>
              <a:t>基于</a:t>
            </a:r>
            <a:r>
              <a:rPr lang="zh-CN" sz="1200" dirty="0">
                <a:latin typeface="黑体" panose="02010609060101010101" pitchFamily="2" charset="-122"/>
                <a:ea typeface="黑体" panose="02010609060101010101" pitchFamily="2" charset="-122"/>
                <a:cs typeface="黑体" panose="02010609060101010101" pitchFamily="2" charset="-122"/>
                <a:sym typeface="+mn-ea"/>
              </a:rPr>
              <a:t>多层集成学习的</a:t>
            </a:r>
            <a:r>
              <a:rPr lang="zh-CN"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肺栓塞肺疾病诊断模型</a:t>
            </a:r>
            <a:endPar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11" name="文本框 10"/>
          <p:cNvSpPr txBox="1"/>
          <p:nvPr>
            <p:custDataLst>
              <p:tags r:id="rId9"/>
            </p:custDataLst>
          </p:nvPr>
        </p:nvSpPr>
        <p:spPr>
          <a:xfrm>
            <a:off x="4735195" y="2844165"/>
            <a:ext cx="2060575"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基于时序</a:t>
            </a:r>
            <a:r>
              <a:rPr lang="en-US" altLang="zh-CN" sz="1200" dirty="0">
                <a:latin typeface="黑体" panose="02010609060101010101" pitchFamily="2" charset="-122"/>
                <a:ea typeface="黑体" panose="02010609060101010101" pitchFamily="2" charset="-122"/>
                <a:cs typeface="黑体" panose="02010609060101010101" pitchFamily="2" charset="-122"/>
                <a:sym typeface="+mn-ea"/>
              </a:rPr>
              <a:t>CT</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的</a:t>
            </a:r>
            <a:r>
              <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肺癌诊断模型</a:t>
            </a:r>
            <a:endParaRPr lang="zh-CN" altLang="en-US" sz="1200"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14" name="图片 13"/>
          <p:cNvPicPr>
            <a:picLocks noChangeAspect="1"/>
          </p:cNvPicPr>
          <p:nvPr>
            <p:custDataLst>
              <p:tags r:id="rId10"/>
            </p:custDataLst>
          </p:nvPr>
        </p:nvPicPr>
        <p:blipFill>
          <a:blip r:embed="rId11"/>
          <a:srcRect l="6732" t="6569" b="12153"/>
          <a:stretch>
            <a:fillRect/>
          </a:stretch>
        </p:blipFill>
        <p:spPr>
          <a:xfrm>
            <a:off x="143510" y="1143000"/>
            <a:ext cx="3756660" cy="2042795"/>
          </a:xfrm>
          <a:prstGeom prst="rect">
            <a:avLst/>
          </a:prstGeom>
          <a:ln>
            <a:solidFill>
              <a:schemeClr val="accent1"/>
            </a:solidFill>
          </a:ln>
        </p:spPr>
      </p:pic>
      <p:pic>
        <p:nvPicPr>
          <p:cNvPr id="17" name="图片 16" descr="ska"/>
          <p:cNvPicPr>
            <a:picLocks noChangeAspect="1"/>
          </p:cNvPicPr>
          <p:nvPr>
            <p:custDataLst>
              <p:tags r:id="rId12"/>
            </p:custDataLst>
          </p:nvPr>
        </p:nvPicPr>
        <p:blipFill>
          <a:blip r:embed="rId13"/>
          <a:stretch>
            <a:fillRect/>
          </a:stretch>
        </p:blipFill>
        <p:spPr>
          <a:xfrm>
            <a:off x="198120" y="3505835"/>
            <a:ext cx="3330575" cy="1523365"/>
          </a:xfrm>
          <a:prstGeom prst="rect">
            <a:avLst/>
          </a:prstGeom>
        </p:spPr>
      </p:pic>
      <p:pic>
        <p:nvPicPr>
          <p:cNvPr id="15" name="图片 14" descr="Temporal Feature Network"/>
          <p:cNvPicPr>
            <a:picLocks noChangeAspect="1"/>
          </p:cNvPicPr>
          <p:nvPr>
            <p:custDataLst>
              <p:tags r:id="rId14"/>
            </p:custDataLst>
          </p:nvPr>
        </p:nvPicPr>
        <p:blipFill>
          <a:blip r:embed="rId15"/>
          <a:stretch>
            <a:fillRect/>
          </a:stretch>
        </p:blipFill>
        <p:spPr>
          <a:xfrm>
            <a:off x="4308475" y="1240790"/>
            <a:ext cx="3263900" cy="1603375"/>
          </a:xfrm>
          <a:prstGeom prst="rect">
            <a:avLst/>
          </a:prstGeom>
          <a:ln>
            <a:solidFill>
              <a:schemeClr val="accent1"/>
            </a:solidFill>
          </a:ln>
        </p:spPr>
      </p:pic>
      <p:pic>
        <p:nvPicPr>
          <p:cNvPr id="16" name="图片 15"/>
          <p:cNvPicPr>
            <a:picLocks noChangeAspect="1"/>
          </p:cNvPicPr>
          <p:nvPr>
            <p:custDataLst>
              <p:tags r:id="rId16"/>
            </p:custDataLst>
          </p:nvPr>
        </p:nvPicPr>
        <p:blipFill>
          <a:blip r:embed="rId17"/>
          <a:srcRect l="2476" t="8743"/>
          <a:stretch>
            <a:fillRect/>
          </a:stretch>
        </p:blipFill>
        <p:spPr>
          <a:xfrm>
            <a:off x="4248785" y="3121025"/>
            <a:ext cx="3498850" cy="1734820"/>
          </a:xfrm>
          <a:prstGeom prst="rect">
            <a:avLst/>
          </a:prstGeom>
          <a:ln>
            <a:solidFill>
              <a:schemeClr val="accent1"/>
            </a:solidFill>
          </a:ln>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专病智能辅助诊断功能</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3" name="图片 2" descr="模型管理7"/>
          <p:cNvPicPr>
            <a:picLocks noChangeAspect="1"/>
          </p:cNvPicPr>
          <p:nvPr/>
        </p:nvPicPr>
        <p:blipFill>
          <a:blip r:embed="rId7"/>
          <a:stretch>
            <a:fillRect/>
          </a:stretch>
        </p:blipFill>
        <p:spPr>
          <a:xfrm>
            <a:off x="602615" y="1083310"/>
            <a:ext cx="7494905" cy="3556635"/>
          </a:xfrm>
          <a:prstGeom prst="rect">
            <a:avLst/>
          </a:prstGeom>
          <a:ln>
            <a:noFill/>
          </a:ln>
        </p:spPr>
      </p:pic>
      <p:sp>
        <p:nvSpPr>
          <p:cNvPr id="6" name="文本框 5"/>
          <p:cNvSpPr txBox="1"/>
          <p:nvPr>
            <p:custDataLst>
              <p:tags r:id="rId8"/>
            </p:custDataLst>
          </p:nvPr>
        </p:nvSpPr>
        <p:spPr>
          <a:xfrm>
            <a:off x="2038985" y="4728210"/>
            <a:ext cx="5071110"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脑肿瘤智能诊断模型自动分割出多模态</a:t>
            </a:r>
            <a:r>
              <a:rPr lang="en-US" altLang="zh-CN"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MRI</a:t>
            </a:r>
            <a:r>
              <a:rPr lang="zh-CN" altLang="en-US"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影像中的不同肿瘤区域</a:t>
            </a:r>
            <a:endParaRPr lang="zh-CN" altLang="en-US"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专病智能辅助诊断功能</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6" name="文本框 5"/>
          <p:cNvSpPr txBox="1"/>
          <p:nvPr>
            <p:custDataLst>
              <p:tags r:id="rId7"/>
            </p:custDataLst>
          </p:nvPr>
        </p:nvSpPr>
        <p:spPr>
          <a:xfrm>
            <a:off x="2038985" y="4728210"/>
            <a:ext cx="5071110"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lang="zh-CN"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脓毒症病情诊断模型对病人患有脓毒症的概率进行预测</a:t>
            </a:r>
            <a:endParaRPr lang="zh-CN" altLang="en-US"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7" name="图片 6" descr="模型管理6"/>
          <p:cNvPicPr>
            <a:picLocks noChangeAspect="1"/>
          </p:cNvPicPr>
          <p:nvPr/>
        </p:nvPicPr>
        <p:blipFill>
          <a:blip r:embed="rId8"/>
          <a:stretch>
            <a:fillRect/>
          </a:stretch>
        </p:blipFill>
        <p:spPr>
          <a:xfrm>
            <a:off x="629285" y="1016000"/>
            <a:ext cx="7715250" cy="3655695"/>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专病智能辅助诊断功能</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6" name="文本框 5"/>
          <p:cNvSpPr txBox="1"/>
          <p:nvPr>
            <p:custDataLst>
              <p:tags r:id="rId7"/>
            </p:custDataLst>
          </p:nvPr>
        </p:nvSpPr>
        <p:spPr>
          <a:xfrm>
            <a:off x="2038985" y="4728210"/>
            <a:ext cx="5071110" cy="330835"/>
          </a:xfrm>
          <a:prstGeom prst="rect">
            <a:avLst/>
          </a:prstGeom>
          <a:noFill/>
        </p:spPr>
        <p:txBody>
          <a:bodyPr wrap="square" rtlCol="0" anchor="t">
            <a:spAutoFit/>
          </a:bodyPr>
          <a:lstStyle/>
          <a:p>
            <a:pPr marL="0" marR="0" lvl="0" indent="0" algn="ctr" defTabSz="914400" rtl="0" eaLnBrk="1" fontAlgn="base" latinLnBrk="0" hangingPunct="1">
              <a:lnSpc>
                <a:spcPct val="130000"/>
              </a:lnSpc>
              <a:spcBef>
                <a:spcPct val="0"/>
              </a:spcBef>
              <a:spcAft>
                <a:spcPct val="0"/>
              </a:spcAft>
              <a:buClrTx/>
              <a:buSzTx/>
              <a:buFont typeface="Arial" panose="020B0604020202020204" pitchFamily="34" charset="0"/>
              <a:buNone/>
              <a:defRPr/>
            </a:pPr>
            <a:r>
              <a:rPr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亚临床心房颤动诊断</a:t>
            </a:r>
            <a:r>
              <a:rPr lang="zh-CN" sz="12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mn-ea"/>
              </a:rPr>
              <a:t>模型</a:t>
            </a:r>
            <a:r>
              <a:rPr lang="zh-CN"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rPr>
              <a:t>对病人患有房颤的概率进行预测</a:t>
            </a:r>
            <a:endParaRPr lang="zh-CN" altLang="en-US" sz="1200" dirty="0">
              <a:solidFill>
                <a:schemeClr val="tx1"/>
              </a:solidFill>
              <a:latin typeface="黑体" panose="02010609060101010101" pitchFamily="2" charset="-122"/>
              <a:ea typeface="黑体" panose="02010609060101010101" pitchFamily="2" charset="-122"/>
              <a:cs typeface="黑体" panose="02010609060101010101" pitchFamily="2" charset="-122"/>
              <a:sym typeface="+mn-ea"/>
            </a:endParaRPr>
          </a:p>
        </p:txBody>
      </p:sp>
      <p:pic>
        <p:nvPicPr>
          <p:cNvPr id="3" name="图片 2" descr="模型管理5"/>
          <p:cNvPicPr>
            <a:picLocks noChangeAspect="1"/>
          </p:cNvPicPr>
          <p:nvPr/>
        </p:nvPicPr>
        <p:blipFill>
          <a:blip r:embed="rId8"/>
          <a:stretch>
            <a:fillRect/>
          </a:stretch>
        </p:blipFill>
        <p:spPr>
          <a:xfrm>
            <a:off x="574040" y="986790"/>
            <a:ext cx="8031480" cy="3792855"/>
          </a:xfrm>
          <a:prstGeom prst="rect">
            <a:avLst/>
          </a:prstGeom>
        </p:spPr>
      </p:pic>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9"/>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sp>
        <p:nvSpPr>
          <p:cNvPr id="5" name="矩形 4"/>
          <p:cNvSpPr/>
          <p:nvPr>
            <p:custDataLst>
              <p:tags r:id="rId2"/>
            </p:custDataLst>
          </p:nvPr>
        </p:nvSpPr>
        <p:spPr>
          <a:xfrm>
            <a:off x="1618615" y="829945"/>
            <a:ext cx="6623050" cy="1537970"/>
          </a:xfrm>
          <a:prstGeom prst="rect">
            <a:avLst/>
          </a:prstGeom>
        </p:spPr>
        <p:txBody>
          <a:bodyPr wrap="square">
            <a:spAutoFit/>
          </a:bodyPr>
          <a:lstStyle/>
          <a:p>
            <a:pPr algn="l">
              <a:lnSpc>
                <a:spcPct val="150000"/>
              </a:lnSpc>
              <a:spcAft>
                <a:spcPts val="1200"/>
              </a:spcAft>
              <a:defRPr/>
            </a:pPr>
            <a:r>
              <a:rPr kumimoji="0" lang="zh-CN" altLang="en-US"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rPr>
              <a:t>三、应用对比和推广</a:t>
            </a:r>
            <a:endParaRPr kumimoji="0" lang="en-US" altLang="zh-CN"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3.1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应用对比</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3.2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应用推广策略</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lvl="0">
              <a:spcBef>
                <a:spcPts val="600"/>
              </a:spcBef>
              <a:defRPr/>
            </a:pPr>
            <a:r>
              <a:rPr lang="zh-CN" altLang="en-US" sz="1200" dirty="0">
                <a:solidFill>
                  <a:srgbClr val="E7E6E6">
                    <a:lumMod val="25000"/>
                  </a:srgbClr>
                </a:solidFill>
                <a:sym typeface="+mn-ea"/>
              </a:rPr>
              <a:t>部署简单：</a:t>
            </a:r>
            <a:endParaRPr lang="zh-CN" altLang="en-US" sz="1200" dirty="0">
              <a:solidFill>
                <a:srgbClr val="E7E6E6">
                  <a:lumMod val="25000"/>
                </a:srgbClr>
              </a:solidFill>
            </a:endParaRPr>
          </a:p>
          <a:p>
            <a:pPr marL="0" lvl="0" indent="457200">
              <a:spcBef>
                <a:spcPts val="600"/>
              </a:spcBef>
              <a:buNone/>
              <a:defRPr/>
            </a:pPr>
            <a:r>
              <a:rPr lang="zh-CN" altLang="en-US" sz="1000" dirty="0">
                <a:solidFill>
                  <a:srgbClr val="E7E6E6">
                    <a:lumMod val="25000"/>
                  </a:srgbClr>
                </a:solidFill>
                <a:sym typeface="+mn-ea"/>
              </a:rPr>
              <a:t>当前各大医院所用的系统绝对大多数只允许在医院内网环境下使用，也不被允许部署到医生的私有设备上。然而一些情况下，如影像科医生或者医学生在进行科研任务时是需要有类似的系统提供打开医学影像功能的</a:t>
            </a:r>
            <a:r>
              <a:rPr lang="zh-CN" altLang="en-US" sz="1200" dirty="0">
                <a:solidFill>
                  <a:srgbClr val="E7E6E6">
                    <a:lumMod val="25000"/>
                  </a:srgbClr>
                </a:solidFill>
                <a:sym typeface="+mn-ea"/>
              </a:rPr>
              <a:t>。</a:t>
            </a:r>
            <a:endParaRPr lang="zh-CN" altLang="en-US" sz="12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200" dirty="0">
                <a:solidFill>
                  <a:srgbClr val="E7E6E6">
                    <a:lumMod val="25000"/>
                  </a:srgbClr>
                </a:solidFill>
                <a:sym typeface="+mn-ea"/>
              </a:rPr>
              <a:t>免费开源：</a:t>
            </a:r>
            <a:endParaRPr lang="zh-CN" altLang="en-US" sz="12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zh-CN" altLang="en-US" sz="1000" dirty="0">
                <a:solidFill>
                  <a:srgbClr val="E7E6E6">
                    <a:lumMod val="25000"/>
                  </a:srgbClr>
                </a:solidFill>
                <a:sym typeface="+mn-ea"/>
              </a:rPr>
              <a:t>市场上的一些成熟软件如RadiAnt DICOM Viewer虽然能够提供丰富的功能，但是是付费的，个人研究者很难承担相应的费用</a:t>
            </a:r>
            <a:endParaRPr lang="zh-CN" altLang="en-US" sz="1000" dirty="0">
              <a:solidFill>
                <a:srgbClr val="E7E6E6">
                  <a:lumMod val="25000"/>
                </a:srgbClr>
              </a:solidFill>
              <a:sym typeface="+mn-ea"/>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0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200" dirty="0">
                <a:solidFill>
                  <a:srgbClr val="E7E6E6">
                    <a:lumMod val="25000"/>
                  </a:srgbClr>
                </a:solidFill>
                <a:sym typeface="+mn-ea"/>
              </a:rPr>
              <a:t>操作简单</a:t>
            </a:r>
            <a:r>
              <a:rPr lang="en-US" altLang="zh-CN" sz="1200" dirty="0">
                <a:solidFill>
                  <a:srgbClr val="E7E6E6">
                    <a:lumMod val="25000"/>
                  </a:srgbClr>
                </a:solidFill>
                <a:sym typeface="+mn-ea"/>
              </a:rPr>
              <a:t>:</a:t>
            </a:r>
            <a:endParaRPr lang="en-US" altLang="zh-CN" sz="12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en-US" altLang="zh-CN" sz="1000" dirty="0">
                <a:solidFill>
                  <a:srgbClr val="E7E6E6">
                    <a:lumMod val="25000"/>
                  </a:srgbClr>
                </a:solidFill>
                <a:sym typeface="+mn-ea"/>
              </a:rPr>
              <a:t>ImageJ、ITK-SNAP等软件虽然开源免费，也能够提供相应的功能，但是对于中国用户来说，存在着界面语言不便、学习成本相对较高等问题</a:t>
            </a:r>
            <a:endParaRPr lang="en-US" altLang="zh-CN" sz="10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200" dirty="0">
                <a:solidFill>
                  <a:srgbClr val="E7E6E6">
                    <a:lumMod val="25000"/>
                  </a:srgbClr>
                </a:solidFill>
                <a:sym typeface="+mn-ea"/>
              </a:rPr>
              <a:t>跨系统</a:t>
            </a:r>
            <a:r>
              <a:rPr lang="en-US" altLang="zh-CN" sz="1200" dirty="0">
                <a:solidFill>
                  <a:srgbClr val="E7E6E6">
                    <a:lumMod val="25000"/>
                  </a:srgbClr>
                </a:solidFill>
                <a:sym typeface="+mn-ea"/>
              </a:rPr>
              <a:t>:</a:t>
            </a:r>
            <a:br>
              <a:rPr lang="en-US" altLang="zh-CN" sz="1200" dirty="0">
                <a:solidFill>
                  <a:srgbClr val="E7E6E6">
                    <a:lumMod val="25000"/>
                  </a:srgbClr>
                </a:solidFill>
                <a:sym typeface="+mn-ea"/>
              </a:rPr>
            </a:br>
            <a:r>
              <a:rPr lang="zh-CN" altLang="en-US" sz="1000" dirty="0">
                <a:solidFill>
                  <a:srgbClr val="E7E6E6">
                    <a:lumMod val="25000"/>
                  </a:srgbClr>
                </a:solidFill>
                <a:sym typeface="+mn-ea"/>
              </a:rPr>
              <a:t>OsiriX、Horos等软件使用便捷，但是仅仅能在Mac系统下运行。</a:t>
            </a:r>
            <a:endParaRPr lang="en-US" altLang="zh-CN" sz="1200" dirty="0">
              <a:solidFill>
                <a:srgbClr val="E7E6E6">
                  <a:lumMod val="25000"/>
                </a:srgbClr>
              </a:solidFill>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200" dirty="0">
                <a:solidFill>
                  <a:srgbClr val="E7E6E6">
                    <a:lumMod val="25000"/>
                  </a:srgbClr>
                </a:solidFill>
                <a:sym typeface="+mn-ea"/>
              </a:rPr>
              <a:t>专病智能辅助诊断模型</a:t>
            </a:r>
            <a:endParaRPr lang="zh-CN" altLang="en-US" sz="1200" dirty="0">
              <a:solidFill>
                <a:srgbClr val="E7E6E6">
                  <a:lumMod val="25000"/>
                </a:srgbClr>
              </a:solidFill>
              <a:sym typeface="+mn-ea"/>
            </a:endParaRPr>
          </a:p>
          <a:p>
            <a:pPr marL="0" marR="0" lvl="0" indent="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en-US" altLang="zh-CN" sz="1200" dirty="0">
                <a:solidFill>
                  <a:srgbClr val="E7E6E6">
                    <a:lumMod val="25000"/>
                  </a:srgbClr>
                </a:solidFill>
              </a:rPr>
              <a:t>       </a:t>
            </a:r>
            <a:r>
              <a:rPr lang="zh-CN" altLang="en-US" sz="1000" dirty="0">
                <a:solidFill>
                  <a:srgbClr val="E7E6E6">
                    <a:lumMod val="25000"/>
                  </a:srgbClr>
                </a:solidFill>
              </a:rPr>
              <a:t>国产软件如小赛看看等没有提供智能辅助诊断功能，而我们的系统在提供医患信息管理等各项功能的前提下，还</a:t>
            </a:r>
            <a:r>
              <a:rPr lang="zh-CN" altLang="en-US" sz="1000" dirty="0">
                <a:solidFill>
                  <a:srgbClr val="E7E6E6">
                    <a:lumMod val="25000"/>
                  </a:srgbClr>
                </a:solidFill>
                <a:sym typeface="+mn-ea"/>
              </a:rPr>
              <a:t>可以提供AI智能诊断功能辅助用户识别病灶区域。</a:t>
            </a:r>
            <a:endParaRPr lang="zh-CN" altLang="en-US" sz="10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en-US" altLang="zh-CN" sz="10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000" dirty="0">
              <a:solidFill>
                <a:srgbClr val="E7E6E6">
                  <a:lumMod val="25000"/>
                </a:srgbClr>
              </a:solidFill>
              <a:sym typeface="+mn-ea"/>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5" name="矩形 4"/>
          <p:cNvSpPr/>
          <p:nvPr>
            <p:custDataLst>
              <p:tags r:id="rId3"/>
            </p:custDataLst>
          </p:nvPr>
        </p:nvSpPr>
        <p:spPr>
          <a:xfrm>
            <a:off x="60960" y="547370"/>
            <a:ext cx="159131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竞争分析</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p:custDataLst>
              <p:tags r:id="rId4"/>
            </p:custDataLst>
          </p:nvPr>
        </p:nvPicPr>
        <p:blipFill>
          <a:blip r:embed="rId5"/>
          <a:stretch>
            <a:fillRect/>
          </a:stretch>
        </p:blipFill>
        <p:spPr>
          <a:xfrm>
            <a:off x="4257040" y="3505200"/>
            <a:ext cx="1159510" cy="936625"/>
          </a:xfrm>
          <a:prstGeom prst="rect">
            <a:avLst/>
          </a:prstGeom>
        </p:spPr>
      </p:pic>
      <p:pic>
        <p:nvPicPr>
          <p:cNvPr id="13" name="图片 12"/>
          <p:cNvPicPr>
            <a:picLocks noChangeAspect="1"/>
          </p:cNvPicPr>
          <p:nvPr>
            <p:custDataLst>
              <p:tags r:id="rId6"/>
            </p:custDataLst>
          </p:nvPr>
        </p:nvPicPr>
        <p:blipFill>
          <a:blip r:embed="rId7"/>
          <a:stretch>
            <a:fillRect/>
          </a:stretch>
        </p:blipFill>
        <p:spPr>
          <a:xfrm>
            <a:off x="5555615" y="3505200"/>
            <a:ext cx="1379220" cy="502920"/>
          </a:xfrm>
          <a:prstGeom prst="rect">
            <a:avLst/>
          </a:prstGeom>
        </p:spPr>
      </p:pic>
      <p:pic>
        <p:nvPicPr>
          <p:cNvPr id="14" name="图片 13"/>
          <p:cNvPicPr>
            <a:picLocks noChangeAspect="1"/>
          </p:cNvPicPr>
          <p:nvPr>
            <p:custDataLst>
              <p:tags r:id="rId8"/>
            </p:custDataLst>
          </p:nvPr>
        </p:nvPicPr>
        <p:blipFill>
          <a:blip r:embed="rId9"/>
          <a:stretch>
            <a:fillRect/>
          </a:stretch>
        </p:blipFill>
        <p:spPr>
          <a:xfrm>
            <a:off x="1550035" y="2465070"/>
            <a:ext cx="1671320" cy="554990"/>
          </a:xfrm>
          <a:prstGeom prst="rect">
            <a:avLst/>
          </a:prstGeom>
        </p:spPr>
      </p:pic>
      <p:pic>
        <p:nvPicPr>
          <p:cNvPr id="15" name="图片 14"/>
          <p:cNvPicPr>
            <a:picLocks noChangeAspect="1"/>
          </p:cNvPicPr>
          <p:nvPr>
            <p:custDataLst>
              <p:tags r:id="rId10"/>
            </p:custDataLst>
          </p:nvPr>
        </p:nvPicPr>
        <p:blipFill>
          <a:blip r:embed="rId11"/>
          <a:stretch>
            <a:fillRect/>
          </a:stretch>
        </p:blipFill>
        <p:spPr>
          <a:xfrm>
            <a:off x="3670300" y="2465070"/>
            <a:ext cx="2065020" cy="763905"/>
          </a:xfrm>
          <a:prstGeom prst="rect">
            <a:avLst/>
          </a:prstGeom>
        </p:spPr>
      </p:pic>
      <p:pic>
        <p:nvPicPr>
          <p:cNvPr id="17" name="图片 16"/>
          <p:cNvPicPr>
            <a:picLocks noChangeAspect="1"/>
          </p:cNvPicPr>
          <p:nvPr>
            <p:custDataLst>
              <p:tags r:id="rId12"/>
            </p:custDataLst>
          </p:nvPr>
        </p:nvPicPr>
        <p:blipFill>
          <a:blip r:embed="rId13"/>
          <a:stretch>
            <a:fillRect/>
          </a:stretch>
        </p:blipFill>
        <p:spPr>
          <a:xfrm>
            <a:off x="3943350" y="1545590"/>
            <a:ext cx="2194560" cy="759460"/>
          </a:xfrm>
          <a:prstGeom prst="rect">
            <a:avLst/>
          </a:prstGeom>
        </p:spPr>
      </p:pic>
      <p:pic>
        <p:nvPicPr>
          <p:cNvPr id="21" name="图片 20"/>
          <p:cNvPicPr>
            <a:picLocks noChangeAspect="1"/>
          </p:cNvPicPr>
          <p:nvPr>
            <p:custDataLst>
              <p:tags r:id="rId14"/>
            </p:custDataLst>
          </p:nvPr>
        </p:nvPicPr>
        <p:blipFill>
          <a:blip r:embed="rId15"/>
          <a:stretch>
            <a:fillRect/>
          </a:stretch>
        </p:blipFill>
        <p:spPr>
          <a:xfrm>
            <a:off x="6357620" y="4068445"/>
            <a:ext cx="2505075" cy="466725"/>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grpSp>
        <p:nvGrpSpPr>
          <p:cNvPr id="4" name="Group 16"/>
          <p:cNvGrpSpPr/>
          <p:nvPr/>
        </p:nvGrpSpPr>
        <p:grpSpPr bwMode="auto">
          <a:xfrm>
            <a:off x="1672590" y="2096770"/>
            <a:ext cx="650875" cy="506730"/>
            <a:chOff x="476" y="981"/>
            <a:chExt cx="499" cy="499"/>
          </a:xfrm>
        </p:grpSpPr>
        <p:sp>
          <p:nvSpPr>
            <p:cNvPr id="5" name="AutoShape 17"/>
            <p:cNvSpPr>
              <a:spLocks noChangeArrowheads="1"/>
            </p:cNvSpPr>
            <p:nvPr>
              <p:custDataLst>
                <p:tags r:id="rId2"/>
              </p:custDataLst>
            </p:nvPr>
          </p:nvSpPr>
          <p:spPr bwMode="auto">
            <a:xfrm>
              <a:off x="476" y="981"/>
              <a:ext cx="499" cy="499"/>
            </a:xfrm>
            <a:prstGeom prst="roundRect">
              <a:avLst>
                <a:gd name="adj" fmla="val 13028"/>
              </a:avLst>
            </a:prstGeom>
            <a:solidFill>
              <a:srgbClr val="0070C0"/>
            </a:solidFill>
            <a:ln w="9525" algn="ctr">
              <a:solidFill>
                <a:schemeClr val="tx1"/>
              </a:solidFill>
              <a:round/>
            </a:ln>
          </p:spPr>
          <p:txBody>
            <a:bodyPr wrap="none" anchor="ct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lgn="ctr" eaLnBrk="1" hangingPunct="1">
                <a:spcBef>
                  <a:spcPct val="0"/>
                </a:spcBef>
                <a:buFontTx/>
                <a:buNone/>
              </a:pPr>
              <a:endParaRPr lang="zh-CN" altLang="en-US" sz="2400" b="1" i="1">
                <a:latin typeface="微软雅黑" panose="020B0503020204020204" charset="-122"/>
                <a:ea typeface="微软雅黑" panose="020B0503020204020204" charset="-122"/>
              </a:endParaRPr>
            </a:p>
          </p:txBody>
        </p:sp>
        <p:sp>
          <p:nvSpPr>
            <p:cNvPr id="6" name="AutoShape 19"/>
            <p:cNvSpPr>
              <a:spLocks noChangeArrowheads="1"/>
            </p:cNvSpPr>
            <p:nvPr>
              <p:custDataLst>
                <p:tags r:id="rId3"/>
              </p:custDataLst>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p:spPr>
          <p:txBody>
            <a:bodyPr wrap="none" anchor="ctr"/>
            <a:lstStyle/>
            <a:p>
              <a:pPr algn="ctr" eaLnBrk="1" hangingPunct="1">
                <a:defRPr/>
              </a:pPr>
              <a:endParaRPr lang="zh-CN" altLang="en-US" sz="2400" b="1">
                <a:latin typeface="微软雅黑" panose="020B0503020204020204" charset="-122"/>
                <a:ea typeface="微软雅黑" panose="020B0503020204020204" charset="-122"/>
              </a:endParaRPr>
            </a:p>
          </p:txBody>
        </p:sp>
      </p:grpSp>
      <p:sp>
        <p:nvSpPr>
          <p:cNvPr id="7" name="矩形 6">
            <a:hlinkClick r:id="rId4" action="ppaction://hlinksldjump"/>
          </p:cNvPr>
          <p:cNvSpPr/>
          <p:nvPr>
            <p:custDataLst>
              <p:tags r:id="rId5"/>
            </p:custDataLst>
          </p:nvPr>
        </p:nvSpPr>
        <p:spPr>
          <a:xfrm>
            <a:off x="2505075" y="1322705"/>
            <a:ext cx="5516245" cy="536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2060"/>
                </a:solidFill>
                <a:latin typeface="微软雅黑" panose="020B0503020204020204" charset="-122"/>
                <a:ea typeface="微软雅黑" panose="020B0503020204020204" charset="-122"/>
              </a:rPr>
              <a:t>立项背景与意义</a:t>
            </a:r>
            <a:endParaRPr lang="zh-CN" altLang="en-US" sz="2400" b="1" dirty="0">
              <a:solidFill>
                <a:srgbClr val="002060"/>
              </a:solidFill>
              <a:latin typeface="微软雅黑" panose="020B0503020204020204" charset="-122"/>
              <a:ea typeface="微软雅黑" panose="020B0503020204020204" charset="-122"/>
            </a:endParaRPr>
          </a:p>
        </p:txBody>
      </p:sp>
      <p:sp>
        <p:nvSpPr>
          <p:cNvPr id="8" name="矩形 7">
            <a:hlinkClick r:id="" action="ppaction://noaction"/>
          </p:cNvPr>
          <p:cNvSpPr/>
          <p:nvPr>
            <p:custDataLst>
              <p:tags r:id="rId6"/>
            </p:custDataLst>
          </p:nvPr>
        </p:nvSpPr>
        <p:spPr>
          <a:xfrm>
            <a:off x="2505075" y="2055495"/>
            <a:ext cx="5516245" cy="542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2060"/>
                </a:solidFill>
                <a:latin typeface="微软雅黑" panose="020B0503020204020204" charset="-122"/>
                <a:ea typeface="微软雅黑" panose="020B0503020204020204" charset="-122"/>
              </a:rPr>
              <a:t>项目特色功能</a:t>
            </a:r>
            <a:endParaRPr lang="zh-CN" altLang="en-US" sz="2400" b="1" dirty="0">
              <a:solidFill>
                <a:srgbClr val="002060"/>
              </a:solidFill>
              <a:latin typeface="微软雅黑" panose="020B0503020204020204" charset="-122"/>
              <a:ea typeface="微软雅黑" panose="020B0503020204020204" charset="-122"/>
            </a:endParaRPr>
          </a:p>
        </p:txBody>
      </p:sp>
      <p:sp>
        <p:nvSpPr>
          <p:cNvPr id="9" name="TextBox 1"/>
          <p:cNvSpPr txBox="1">
            <a:spLocks noChangeArrowheads="1"/>
          </p:cNvSpPr>
          <p:nvPr>
            <p:custDataLst>
              <p:tags r:id="rId7"/>
            </p:custDataLst>
          </p:nvPr>
        </p:nvSpPr>
        <p:spPr bwMode="auto">
          <a:xfrm>
            <a:off x="1766297" y="2109939"/>
            <a:ext cx="487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spcBef>
                <a:spcPct val="0"/>
              </a:spcBef>
              <a:buFontTx/>
              <a:buNone/>
            </a:pPr>
            <a:r>
              <a:rPr lang="zh-CN" altLang="en-US" sz="2400" b="1" dirty="0">
                <a:solidFill>
                  <a:schemeClr val="bg1"/>
                </a:solidFill>
                <a:latin typeface="微软雅黑" panose="020B0503020204020204" charset="-122"/>
                <a:ea typeface="微软雅黑" panose="020B0503020204020204" charset="-122"/>
              </a:rPr>
              <a:t>二</a:t>
            </a:r>
            <a:endParaRPr lang="zh-CN" altLang="en-US" sz="2400" b="1" dirty="0">
              <a:solidFill>
                <a:schemeClr val="bg1"/>
              </a:solidFill>
              <a:latin typeface="微软雅黑" panose="020B0503020204020204" charset="-122"/>
              <a:ea typeface="微软雅黑" panose="020B0503020204020204" charset="-122"/>
            </a:endParaRPr>
          </a:p>
        </p:txBody>
      </p:sp>
      <p:sp>
        <p:nvSpPr>
          <p:cNvPr id="10" name="TextBox 22"/>
          <p:cNvSpPr txBox="1">
            <a:spLocks noChangeArrowheads="1"/>
          </p:cNvSpPr>
          <p:nvPr>
            <p:custDataLst>
              <p:tags r:id="rId8"/>
            </p:custDataLst>
          </p:nvPr>
        </p:nvSpPr>
        <p:spPr bwMode="auto">
          <a:xfrm>
            <a:off x="1766300" y="1355806"/>
            <a:ext cx="487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spcBef>
                <a:spcPct val="0"/>
              </a:spcBef>
              <a:buFontTx/>
              <a:buNone/>
            </a:pPr>
            <a:r>
              <a:rPr lang="zh-CN" altLang="en-US" sz="2400" b="1">
                <a:solidFill>
                  <a:schemeClr val="bg1"/>
                </a:solidFill>
                <a:latin typeface="微软雅黑" panose="020B0503020204020204" charset="-122"/>
                <a:ea typeface="微软雅黑" panose="020B0503020204020204" charset="-122"/>
              </a:rPr>
              <a:t>一</a:t>
            </a:r>
            <a:endParaRPr lang="zh-CN" altLang="en-US" sz="2400" b="1">
              <a:solidFill>
                <a:schemeClr val="bg1"/>
              </a:solidFill>
              <a:latin typeface="微软雅黑" panose="020B0503020204020204" charset="-122"/>
              <a:ea typeface="微软雅黑" panose="020B0503020204020204" charset="-122"/>
            </a:endParaRPr>
          </a:p>
        </p:txBody>
      </p:sp>
      <p:grpSp>
        <p:nvGrpSpPr>
          <p:cNvPr id="11" name="Group 16"/>
          <p:cNvGrpSpPr/>
          <p:nvPr/>
        </p:nvGrpSpPr>
        <p:grpSpPr bwMode="auto">
          <a:xfrm>
            <a:off x="1675765" y="1341755"/>
            <a:ext cx="647700" cy="517525"/>
            <a:chOff x="476" y="981"/>
            <a:chExt cx="499" cy="499"/>
          </a:xfrm>
        </p:grpSpPr>
        <p:sp>
          <p:nvSpPr>
            <p:cNvPr id="12" name="AutoShape 17"/>
            <p:cNvSpPr>
              <a:spLocks noChangeArrowheads="1"/>
            </p:cNvSpPr>
            <p:nvPr>
              <p:custDataLst>
                <p:tags r:id="rId9"/>
              </p:custDataLst>
            </p:nvPr>
          </p:nvSpPr>
          <p:spPr bwMode="auto">
            <a:xfrm>
              <a:off x="476" y="981"/>
              <a:ext cx="499" cy="499"/>
            </a:xfrm>
            <a:prstGeom prst="roundRect">
              <a:avLst>
                <a:gd name="adj" fmla="val 13028"/>
              </a:avLst>
            </a:prstGeom>
            <a:solidFill>
              <a:srgbClr val="0070C0"/>
            </a:solidFill>
            <a:ln w="9525" algn="ctr">
              <a:solidFill>
                <a:schemeClr val="tx1"/>
              </a:solidFill>
              <a:round/>
            </a:ln>
          </p:spPr>
          <p:txBody>
            <a:bodyPr wrap="none" anchor="ct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lgn="ctr" eaLnBrk="1" hangingPunct="1">
                <a:spcBef>
                  <a:spcPct val="0"/>
                </a:spcBef>
                <a:buFontTx/>
                <a:buNone/>
              </a:pPr>
              <a:endParaRPr lang="zh-CN" altLang="en-US" sz="2400" b="1" i="1">
                <a:latin typeface="微软雅黑" panose="020B0503020204020204" charset="-122"/>
                <a:ea typeface="微软雅黑" panose="020B0503020204020204" charset="-122"/>
              </a:endParaRPr>
            </a:p>
          </p:txBody>
        </p:sp>
        <p:sp>
          <p:nvSpPr>
            <p:cNvPr id="13" name="AutoShape 19"/>
            <p:cNvSpPr>
              <a:spLocks noChangeArrowheads="1"/>
            </p:cNvSpPr>
            <p:nvPr>
              <p:custDataLst>
                <p:tags r:id="rId10"/>
              </p:custDataLst>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p:spPr>
          <p:txBody>
            <a:bodyPr wrap="none" anchor="ctr"/>
            <a:lstStyle/>
            <a:p>
              <a:pPr algn="ctr" eaLnBrk="1" hangingPunct="1">
                <a:defRPr/>
              </a:pPr>
              <a:endParaRPr lang="zh-CN" altLang="en-US" sz="2400" b="1">
                <a:latin typeface="微软雅黑" panose="020B0503020204020204" charset="-122"/>
                <a:ea typeface="微软雅黑" panose="020B0503020204020204" charset="-122"/>
              </a:endParaRPr>
            </a:p>
          </p:txBody>
        </p:sp>
      </p:grpSp>
      <p:sp>
        <p:nvSpPr>
          <p:cNvPr id="14" name="TextBox 1"/>
          <p:cNvSpPr txBox="1">
            <a:spLocks noChangeArrowheads="1"/>
          </p:cNvSpPr>
          <p:nvPr>
            <p:custDataLst>
              <p:tags r:id="rId11"/>
            </p:custDataLst>
          </p:nvPr>
        </p:nvSpPr>
        <p:spPr bwMode="auto">
          <a:xfrm>
            <a:off x="1769472" y="1355012"/>
            <a:ext cx="487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spcBef>
                <a:spcPct val="0"/>
              </a:spcBef>
              <a:buNone/>
            </a:pPr>
            <a:r>
              <a:rPr lang="zh-CN" altLang="en-US" sz="2400" b="1" dirty="0">
                <a:solidFill>
                  <a:schemeClr val="bg1"/>
                </a:solidFill>
                <a:latin typeface="微软雅黑" panose="020B0503020204020204" charset="-122"/>
                <a:ea typeface="微软雅黑" panose="020B0503020204020204" charset="-122"/>
              </a:rPr>
              <a:t>一</a:t>
            </a:r>
            <a:endParaRPr lang="zh-CN" altLang="en-US" sz="2400" b="1" dirty="0">
              <a:solidFill>
                <a:schemeClr val="bg1"/>
              </a:solidFill>
              <a:latin typeface="微软雅黑" panose="020B0503020204020204" charset="-122"/>
              <a:ea typeface="微软雅黑" panose="020B0503020204020204" charset="-122"/>
            </a:endParaRPr>
          </a:p>
        </p:txBody>
      </p:sp>
      <p:grpSp>
        <p:nvGrpSpPr>
          <p:cNvPr id="15" name="Group 16"/>
          <p:cNvGrpSpPr/>
          <p:nvPr/>
        </p:nvGrpSpPr>
        <p:grpSpPr bwMode="auto">
          <a:xfrm>
            <a:off x="1666875" y="2766060"/>
            <a:ext cx="656590" cy="537210"/>
            <a:chOff x="476" y="981"/>
            <a:chExt cx="499" cy="499"/>
          </a:xfrm>
        </p:grpSpPr>
        <p:sp>
          <p:nvSpPr>
            <p:cNvPr id="16" name="AutoShape 17"/>
            <p:cNvSpPr>
              <a:spLocks noChangeArrowheads="1"/>
            </p:cNvSpPr>
            <p:nvPr>
              <p:custDataLst>
                <p:tags r:id="rId12"/>
              </p:custDataLst>
            </p:nvPr>
          </p:nvSpPr>
          <p:spPr bwMode="auto">
            <a:xfrm>
              <a:off x="476" y="981"/>
              <a:ext cx="499" cy="499"/>
            </a:xfrm>
            <a:prstGeom prst="roundRect">
              <a:avLst>
                <a:gd name="adj" fmla="val 13028"/>
              </a:avLst>
            </a:prstGeom>
            <a:solidFill>
              <a:srgbClr val="0070C0"/>
            </a:solidFill>
            <a:ln w="9525" algn="ctr">
              <a:solidFill>
                <a:schemeClr val="tx1"/>
              </a:solidFill>
              <a:round/>
            </a:ln>
          </p:spPr>
          <p:txBody>
            <a:bodyPr wrap="none" anchor="ct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lgn="ctr" eaLnBrk="1" hangingPunct="1">
                <a:spcBef>
                  <a:spcPct val="0"/>
                </a:spcBef>
                <a:buFontTx/>
                <a:buNone/>
              </a:pPr>
              <a:endParaRPr lang="zh-CN" altLang="en-US" sz="2400" b="1" i="1">
                <a:latin typeface="微软雅黑" panose="020B0503020204020204" charset="-122"/>
                <a:ea typeface="微软雅黑" panose="020B0503020204020204" charset="-122"/>
              </a:endParaRPr>
            </a:p>
          </p:txBody>
        </p:sp>
        <p:sp>
          <p:nvSpPr>
            <p:cNvPr id="17" name="AutoShape 19"/>
            <p:cNvSpPr>
              <a:spLocks noChangeArrowheads="1"/>
            </p:cNvSpPr>
            <p:nvPr>
              <p:custDataLst>
                <p:tags r:id="rId13"/>
              </p:custDataLst>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p:spPr>
          <p:txBody>
            <a:bodyPr wrap="none" anchor="ctr"/>
            <a:lstStyle/>
            <a:p>
              <a:pPr algn="ctr" eaLnBrk="1" hangingPunct="1">
                <a:defRPr/>
              </a:pPr>
              <a:endParaRPr lang="zh-CN" altLang="en-US" sz="2400" b="1">
                <a:latin typeface="微软雅黑" panose="020B0503020204020204" charset="-122"/>
                <a:ea typeface="微软雅黑" panose="020B0503020204020204" charset="-122"/>
              </a:endParaRPr>
            </a:p>
          </p:txBody>
        </p:sp>
      </p:grpSp>
      <p:sp>
        <p:nvSpPr>
          <p:cNvPr id="18" name="矩形 17">
            <a:hlinkClick r:id="" action="ppaction://noaction"/>
          </p:cNvPr>
          <p:cNvSpPr/>
          <p:nvPr>
            <p:custDataLst>
              <p:tags r:id="rId14"/>
            </p:custDataLst>
          </p:nvPr>
        </p:nvSpPr>
        <p:spPr>
          <a:xfrm>
            <a:off x="2498725" y="2804160"/>
            <a:ext cx="5522595" cy="504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2060"/>
                </a:solidFill>
                <a:latin typeface="微软雅黑" panose="020B0503020204020204" charset="-122"/>
                <a:ea typeface="微软雅黑" panose="020B0503020204020204" charset="-122"/>
              </a:rPr>
              <a:t>竞争分析和应用推广</a:t>
            </a:r>
            <a:endParaRPr lang="zh-CN" altLang="en-US" sz="2400" b="1" dirty="0">
              <a:solidFill>
                <a:srgbClr val="002060"/>
              </a:solidFill>
              <a:latin typeface="微软雅黑" panose="020B0503020204020204" charset="-122"/>
              <a:ea typeface="微软雅黑" panose="020B0503020204020204" charset="-122"/>
            </a:endParaRPr>
          </a:p>
        </p:txBody>
      </p:sp>
      <p:sp>
        <p:nvSpPr>
          <p:cNvPr id="19" name="TextBox 18"/>
          <p:cNvSpPr txBox="1">
            <a:spLocks noChangeArrowheads="1"/>
          </p:cNvSpPr>
          <p:nvPr>
            <p:custDataLst>
              <p:tags r:id="rId15"/>
            </p:custDataLst>
          </p:nvPr>
        </p:nvSpPr>
        <p:spPr bwMode="auto">
          <a:xfrm>
            <a:off x="1760256" y="2808174"/>
            <a:ext cx="487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spcBef>
                <a:spcPct val="0"/>
              </a:spcBef>
              <a:buFontTx/>
              <a:buNone/>
            </a:pPr>
            <a:r>
              <a:rPr lang="zh-CN" altLang="en-US" sz="2400" b="1" dirty="0">
                <a:solidFill>
                  <a:schemeClr val="bg1"/>
                </a:solidFill>
                <a:latin typeface="微软雅黑" panose="020B0503020204020204" charset="-122"/>
                <a:ea typeface="微软雅黑" panose="020B0503020204020204" charset="-122"/>
              </a:rPr>
              <a:t>三</a:t>
            </a:r>
            <a:endParaRPr lang="zh-CN" altLang="en-US" sz="2400" b="1" dirty="0">
              <a:solidFill>
                <a:schemeClr val="bg1"/>
              </a:solidFill>
              <a:latin typeface="微软雅黑" panose="020B0503020204020204" charset="-122"/>
              <a:ea typeface="微软雅黑" panose="020B0503020204020204" charset="-122"/>
            </a:endParaRPr>
          </a:p>
        </p:txBody>
      </p:sp>
      <p:grpSp>
        <p:nvGrpSpPr>
          <p:cNvPr id="20" name="Group 16"/>
          <p:cNvGrpSpPr/>
          <p:nvPr/>
        </p:nvGrpSpPr>
        <p:grpSpPr bwMode="auto">
          <a:xfrm>
            <a:off x="1676400" y="3474085"/>
            <a:ext cx="721360" cy="477520"/>
            <a:chOff x="476" y="981"/>
            <a:chExt cx="476" cy="442"/>
          </a:xfrm>
        </p:grpSpPr>
        <p:sp>
          <p:nvSpPr>
            <p:cNvPr id="21" name="AutoShape 17"/>
            <p:cNvSpPr>
              <a:spLocks noChangeArrowheads="1"/>
            </p:cNvSpPr>
            <p:nvPr>
              <p:custDataLst>
                <p:tags r:id="rId16"/>
              </p:custDataLst>
            </p:nvPr>
          </p:nvSpPr>
          <p:spPr bwMode="auto">
            <a:xfrm>
              <a:off x="476" y="981"/>
              <a:ext cx="428" cy="442"/>
            </a:xfrm>
            <a:prstGeom prst="roundRect">
              <a:avLst>
                <a:gd name="adj" fmla="val 13028"/>
              </a:avLst>
            </a:prstGeom>
            <a:solidFill>
              <a:srgbClr val="0070C0"/>
            </a:solidFill>
            <a:ln w="9525" algn="ctr">
              <a:solidFill>
                <a:schemeClr val="tx1"/>
              </a:solidFill>
              <a:round/>
            </a:ln>
          </p:spPr>
          <p:txBody>
            <a:bodyPr wrap="none" anchor="ct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lgn="ctr" eaLnBrk="1" hangingPunct="1">
                <a:spcBef>
                  <a:spcPct val="0"/>
                </a:spcBef>
                <a:buFontTx/>
                <a:buNone/>
              </a:pPr>
              <a:endParaRPr lang="zh-CN" altLang="en-US" sz="2400" b="1" i="1">
                <a:latin typeface="微软雅黑" panose="020B0503020204020204" charset="-122"/>
                <a:ea typeface="微软雅黑" panose="020B0503020204020204" charset="-122"/>
              </a:endParaRPr>
            </a:p>
          </p:txBody>
        </p:sp>
        <p:sp>
          <p:nvSpPr>
            <p:cNvPr id="23" name="AutoShape 19"/>
            <p:cNvSpPr>
              <a:spLocks noChangeArrowheads="1"/>
            </p:cNvSpPr>
            <p:nvPr>
              <p:custDataLst>
                <p:tags r:id="rId17"/>
              </p:custDataLst>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a:noFill/>
            </a:ln>
            <a:effectLst/>
          </p:spPr>
          <p:txBody>
            <a:bodyPr wrap="none" anchor="ctr"/>
            <a:lstStyle/>
            <a:p>
              <a:pPr algn="ctr" eaLnBrk="1" hangingPunct="1">
                <a:defRPr/>
              </a:pPr>
              <a:endParaRPr lang="zh-CN" altLang="en-US" sz="2400" b="1">
                <a:latin typeface="微软雅黑" panose="020B0503020204020204" charset="-122"/>
                <a:ea typeface="微软雅黑" panose="020B0503020204020204" charset="-122"/>
              </a:endParaRPr>
            </a:p>
          </p:txBody>
        </p:sp>
      </p:grpSp>
      <p:sp>
        <p:nvSpPr>
          <p:cNvPr id="24" name="矩形 23">
            <a:hlinkClick r:id="" action="ppaction://noaction"/>
          </p:cNvPr>
          <p:cNvSpPr/>
          <p:nvPr>
            <p:custDataLst>
              <p:tags r:id="rId18"/>
            </p:custDataLst>
          </p:nvPr>
        </p:nvSpPr>
        <p:spPr>
          <a:xfrm>
            <a:off x="2498725" y="3435350"/>
            <a:ext cx="5522595" cy="5353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2060"/>
                </a:solidFill>
                <a:latin typeface="微软雅黑" panose="020B0503020204020204" charset="-122"/>
                <a:ea typeface="微软雅黑" panose="020B0503020204020204" charset="-122"/>
              </a:rPr>
              <a:t>项目算法研究成果</a:t>
            </a:r>
            <a:endParaRPr lang="zh-CN" altLang="en-US" sz="2400" b="1" dirty="0">
              <a:solidFill>
                <a:srgbClr val="002060"/>
              </a:solidFill>
              <a:latin typeface="微软雅黑" panose="020B0503020204020204" charset="-122"/>
              <a:ea typeface="微软雅黑" panose="020B0503020204020204" charset="-122"/>
            </a:endParaRPr>
          </a:p>
        </p:txBody>
      </p:sp>
      <p:sp>
        <p:nvSpPr>
          <p:cNvPr id="25" name="TextBox 18"/>
          <p:cNvSpPr txBox="1">
            <a:spLocks noChangeArrowheads="1"/>
          </p:cNvSpPr>
          <p:nvPr>
            <p:custDataLst>
              <p:tags r:id="rId19"/>
            </p:custDataLst>
          </p:nvPr>
        </p:nvSpPr>
        <p:spPr bwMode="auto">
          <a:xfrm>
            <a:off x="1769931" y="3487682"/>
            <a:ext cx="487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charset="0"/>
              </a:defRPr>
            </a:lvl1pPr>
            <a:lvl2pPr marL="742950" indent="-285750">
              <a:spcBef>
                <a:spcPct val="20000"/>
              </a:spcBef>
              <a:buChar char="–"/>
              <a:defRPr sz="2800">
                <a:solidFill>
                  <a:schemeClr val="tx1"/>
                </a:solidFill>
                <a:latin typeface="Calibri" panose="020F0502020204030204" charset="0"/>
              </a:defRPr>
            </a:lvl2pPr>
            <a:lvl3pPr marL="1143000" indent="-228600">
              <a:spcBef>
                <a:spcPct val="20000"/>
              </a:spcBef>
              <a:buChar char="•"/>
              <a:defRPr sz="2400">
                <a:solidFill>
                  <a:schemeClr val="tx1"/>
                </a:solidFill>
                <a:latin typeface="Calibri" panose="020F0502020204030204" charset="0"/>
              </a:defRPr>
            </a:lvl3pPr>
            <a:lvl4pPr marL="1600200" indent="-228600">
              <a:spcBef>
                <a:spcPct val="20000"/>
              </a:spcBef>
              <a:buChar char="–"/>
              <a:defRPr sz="2000">
                <a:solidFill>
                  <a:schemeClr val="tx1"/>
                </a:solidFill>
                <a:latin typeface="Calibri" panose="020F0502020204030204" charset="0"/>
              </a:defRPr>
            </a:lvl4pPr>
            <a:lvl5pPr marL="2057400" indent="-228600">
              <a:spcBef>
                <a:spcPct val="20000"/>
              </a:spcBef>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Char char="»"/>
              <a:defRPr sz="2000">
                <a:solidFill>
                  <a:schemeClr val="tx1"/>
                </a:solidFill>
                <a:latin typeface="Calibri" panose="020F0502020204030204" charset="0"/>
              </a:defRPr>
            </a:lvl9pPr>
          </a:lstStyle>
          <a:p>
            <a:pPr>
              <a:spcBef>
                <a:spcPct val="0"/>
              </a:spcBef>
              <a:buFontTx/>
              <a:buNone/>
            </a:pPr>
            <a:r>
              <a:rPr lang="zh-CN" altLang="en-US" sz="2400" b="1" dirty="0">
                <a:solidFill>
                  <a:schemeClr val="bg1"/>
                </a:solidFill>
                <a:latin typeface="微软雅黑" panose="020B0503020204020204" charset="-122"/>
                <a:ea typeface="微软雅黑" panose="020B0503020204020204" charset="-122"/>
              </a:rPr>
              <a:t>四</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2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lvl="0">
              <a:spcBef>
                <a:spcPts val="600"/>
              </a:spcBef>
              <a:defRPr/>
            </a:pPr>
            <a:r>
              <a:rPr lang="zh-CN" altLang="en-US" sz="1000" dirty="0">
                <a:solidFill>
                  <a:srgbClr val="FF0000"/>
                </a:solidFill>
                <a:sym typeface="+mn-ea"/>
              </a:rPr>
              <a:t>校园实验室</a:t>
            </a:r>
            <a:r>
              <a:rPr lang="zh-CN" altLang="en-US" sz="1000" dirty="0">
                <a:solidFill>
                  <a:srgbClr val="E7E6E6">
                    <a:lumMod val="25000"/>
                  </a:srgbClr>
                </a:solidFill>
                <a:sym typeface="+mn-ea"/>
              </a:rPr>
              <a:t>：</a:t>
            </a:r>
            <a:endParaRPr lang="zh-CN" altLang="en-US" sz="10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zh-CN" altLang="en-US" sz="1000" dirty="0">
                <a:solidFill>
                  <a:srgbClr val="E7E6E6">
                    <a:lumMod val="25000"/>
                  </a:srgbClr>
                </a:solidFill>
                <a:sym typeface="+mn-ea"/>
              </a:rPr>
              <a:t>依托于学校优秀的人才储备和公司员工丰富的开发经验，由浙江荷湖科技有限公司员工派出技术人员对学校内部对医工交叉领域感兴趣的优秀学子进行系统性培养，辅导软院学子学习系统开发的技术手段，传授系统开发的宝贵经验。吸引更多学子加入到系统的开发和改进中。</a:t>
            </a:r>
            <a:endParaRPr lang="zh-CN" altLang="en-US" sz="10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dirty="0">
                <a:solidFill>
                  <a:srgbClr val="FF0000"/>
                </a:solidFill>
                <a:sym typeface="+mn-ea"/>
              </a:rPr>
              <a:t>合作医院试点</a:t>
            </a:r>
            <a:r>
              <a:rPr lang="en-US" altLang="zh-CN" sz="1000" dirty="0">
                <a:solidFill>
                  <a:srgbClr val="E7E6E6">
                    <a:lumMod val="25000"/>
                  </a:srgbClr>
                </a:solidFill>
                <a:sym typeface="+mn-ea"/>
              </a:rPr>
              <a:t>:</a:t>
            </a:r>
            <a:endParaRPr lang="en-US" altLang="zh-CN" sz="10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en-US" altLang="zh-CN" sz="1000" dirty="0">
                <a:solidFill>
                  <a:srgbClr val="E7E6E6">
                    <a:lumMod val="25000"/>
                  </a:srgbClr>
                </a:solidFill>
                <a:sym typeface="+mn-ea"/>
              </a:rPr>
              <a:t>在</a:t>
            </a:r>
            <a:r>
              <a:rPr lang="zh-CN" altLang="en-US" sz="1000" dirty="0">
                <a:solidFill>
                  <a:srgbClr val="E7E6E6">
                    <a:lumMod val="25000"/>
                  </a:srgbClr>
                </a:solidFill>
                <a:sym typeface="+mn-ea"/>
              </a:rPr>
              <a:t>学校</a:t>
            </a:r>
            <a:r>
              <a:rPr lang="en-US" altLang="zh-CN" sz="1000" dirty="0">
                <a:solidFill>
                  <a:srgbClr val="E7E6E6">
                    <a:lumMod val="25000"/>
                  </a:srgbClr>
                </a:solidFill>
                <a:sym typeface="+mn-ea"/>
              </a:rPr>
              <a:t>实验室与</a:t>
            </a:r>
            <a:r>
              <a:rPr lang="zh-CN" altLang="en-US" sz="1000" dirty="0">
                <a:solidFill>
                  <a:srgbClr val="E7E6E6">
                    <a:lumMod val="25000"/>
                  </a:srgbClr>
                </a:solidFill>
                <a:sym typeface="+mn-ea"/>
              </a:rPr>
              <a:t>某市</a:t>
            </a:r>
            <a:r>
              <a:rPr lang="en-US" altLang="zh-CN" sz="1000" dirty="0">
                <a:solidFill>
                  <a:srgbClr val="E7E6E6">
                    <a:lumMod val="25000"/>
                  </a:srgbClr>
                </a:solidFill>
                <a:sym typeface="+mn-ea"/>
              </a:rPr>
              <a:t>大数据中心协助下，与</a:t>
            </a:r>
            <a:r>
              <a:rPr lang="zh-CN" altLang="en-US" sz="1000" dirty="0">
                <a:solidFill>
                  <a:srgbClr val="E7E6E6">
                    <a:lumMod val="25000"/>
                  </a:srgbClr>
                </a:solidFill>
                <a:sym typeface="+mn-ea"/>
              </a:rPr>
              <a:t>某大学</a:t>
            </a:r>
            <a:r>
              <a:rPr lang="en-US" altLang="zh-CN" sz="1000" dirty="0">
                <a:solidFill>
                  <a:srgbClr val="E7E6E6">
                    <a:lumMod val="25000"/>
                  </a:srgbClr>
                </a:solidFill>
                <a:sym typeface="+mn-ea"/>
              </a:rPr>
              <a:t>中心医院和</a:t>
            </a:r>
            <a:r>
              <a:rPr lang="zh-CN" altLang="en-US" sz="1000" dirty="0">
                <a:solidFill>
                  <a:srgbClr val="E7E6E6">
                    <a:lumMod val="25000"/>
                  </a:srgbClr>
                </a:solidFill>
                <a:sym typeface="+mn-ea"/>
              </a:rPr>
              <a:t>某大学</a:t>
            </a:r>
            <a:r>
              <a:rPr lang="en-US" altLang="zh-CN" sz="1000" dirty="0">
                <a:solidFill>
                  <a:srgbClr val="E7E6E6">
                    <a:lumMod val="25000"/>
                  </a:srgbClr>
                </a:solidFill>
                <a:sym typeface="+mn-ea"/>
              </a:rPr>
              <a:t>附属第一医院及其他医院展开合作，为合作医院免费提供系统的安装、使用培训、日常维护等服务。</a:t>
            </a:r>
            <a:endParaRPr lang="en-US" altLang="zh-CN" sz="10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dirty="0">
                <a:solidFill>
                  <a:srgbClr val="FF0000"/>
                </a:solidFill>
                <a:sym typeface="+mn-ea"/>
              </a:rPr>
              <a:t>公众开放平台宣传引流</a:t>
            </a:r>
            <a:r>
              <a:rPr lang="en-US" altLang="zh-CN" sz="1000" dirty="0">
                <a:solidFill>
                  <a:srgbClr val="E7E6E6">
                    <a:lumMod val="25000"/>
                  </a:srgbClr>
                </a:solidFill>
                <a:sym typeface="+mn-ea"/>
              </a:rPr>
              <a:t>:</a:t>
            </a:r>
            <a:br>
              <a:rPr lang="en-US" altLang="zh-CN" sz="1000" dirty="0">
                <a:solidFill>
                  <a:srgbClr val="E7E6E6">
                    <a:lumMod val="25000"/>
                  </a:srgbClr>
                </a:solidFill>
                <a:sym typeface="+mn-ea"/>
              </a:rPr>
            </a:br>
            <a:r>
              <a:rPr lang="zh-CN" altLang="en-US" sz="1000" dirty="0">
                <a:solidFill>
                  <a:srgbClr val="E7E6E6">
                    <a:lumMod val="25000"/>
                  </a:srgbClr>
                </a:solidFill>
                <a:sym typeface="+mn-ea"/>
              </a:rPr>
              <a:t>本系统的受众群体应定位为医生、医学生和医学领域研究人员等群体，分析这些群体活跃的平台，我们决定重点在哔哩哔哩网站、知乎这两个平台对我们的系统进行宣传。</a:t>
            </a:r>
            <a:endParaRPr lang="en-US" altLang="zh-CN" sz="1000" dirty="0">
              <a:solidFill>
                <a:srgbClr val="E7E6E6">
                  <a:lumMod val="25000"/>
                </a:srgbClr>
              </a:solidFill>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dirty="0">
                <a:solidFill>
                  <a:srgbClr val="FF0000"/>
                </a:solidFill>
                <a:sym typeface="+mn-ea"/>
              </a:rPr>
              <a:t>开源部分系统代码</a:t>
            </a:r>
            <a:r>
              <a:rPr lang="en-US" altLang="zh-CN" sz="1000" dirty="0">
                <a:solidFill>
                  <a:srgbClr val="E7E6E6">
                    <a:lumMod val="25000"/>
                  </a:srgbClr>
                </a:solidFill>
                <a:sym typeface="+mn-ea"/>
              </a:rPr>
              <a:t>:</a:t>
            </a:r>
            <a:endParaRPr lang="en-US" altLang="zh-CN" sz="1000" dirty="0">
              <a:solidFill>
                <a:srgbClr val="E7E6E6">
                  <a:lumMod val="25000"/>
                </a:srgbClr>
              </a:solidFill>
            </a:endParaRPr>
          </a:p>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r>
              <a:rPr lang="zh-CN" altLang="en-US" sz="1000" dirty="0">
                <a:solidFill>
                  <a:srgbClr val="E7E6E6">
                    <a:lumMod val="25000"/>
                  </a:srgbClr>
                </a:solidFill>
                <a:sym typeface="+mn-ea"/>
              </a:rPr>
              <a:t>可以将本系统中的部分功能如医学影像阅读、医学影像标记、PET/CT图像融合、匿名化等功能形成子系统，开源到网络社区，为相关从业人员提供免费、专业、强大的生产力工具，同时也为系统吸引流量，作出推广。</a:t>
            </a:r>
            <a:endParaRPr lang="zh-CN" altLang="en-US" sz="1000" dirty="0">
              <a:solidFill>
                <a:srgbClr val="E7E6E6">
                  <a:lumMod val="25000"/>
                </a:srgbClr>
              </a:solidFill>
              <a:sym typeface="+mn-ea"/>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5" name="矩形 4"/>
          <p:cNvSpPr/>
          <p:nvPr>
            <p:custDataLst>
              <p:tags r:id="rId3"/>
            </p:custDataLst>
          </p:nvPr>
        </p:nvSpPr>
        <p:spPr>
          <a:xfrm>
            <a:off x="60960" y="547370"/>
            <a:ext cx="159131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应用推广</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sp>
        <p:nvSpPr>
          <p:cNvPr id="5" name="矩形 4"/>
          <p:cNvSpPr/>
          <p:nvPr>
            <p:custDataLst>
              <p:tags r:id="rId2"/>
            </p:custDataLst>
          </p:nvPr>
        </p:nvSpPr>
        <p:spPr>
          <a:xfrm>
            <a:off x="2699385" y="1709420"/>
            <a:ext cx="3745230" cy="1168400"/>
          </a:xfrm>
          <a:prstGeom prst="rect">
            <a:avLst/>
          </a:prstGeom>
        </p:spPr>
        <p:txBody>
          <a:bodyPr wrap="square">
            <a:spAutoFit/>
          </a:bodyPr>
          <a:lstStyle/>
          <a:p>
            <a:pPr algn="l">
              <a:lnSpc>
                <a:spcPct val="150000"/>
              </a:lnSpc>
              <a:spcAft>
                <a:spcPts val="1200"/>
              </a:spcAft>
              <a:defRPr/>
            </a:pPr>
            <a:r>
              <a:rPr kumimoji="0" lang="zh-CN" altLang="en-US"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rPr>
              <a:t>四、项目算法研究成果</a:t>
            </a:r>
            <a:endParaRPr kumimoji="0" lang="en-US" altLang="zh-CN"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911225"/>
            <a:ext cx="9027795" cy="4191000"/>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346960" cy="3632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项目算法研究成果</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graphicFrame>
        <p:nvGraphicFramePr>
          <p:cNvPr id="3" name="表格 2"/>
          <p:cNvGraphicFramePr>
            <a:graphicFrameLocks noGrp="1"/>
          </p:cNvGraphicFramePr>
          <p:nvPr>
            <p:custDataLst>
              <p:tags r:id="rId7"/>
            </p:custDataLst>
          </p:nvPr>
        </p:nvGraphicFramePr>
        <p:xfrm>
          <a:off x="189865" y="993140"/>
          <a:ext cx="8729980" cy="3870328"/>
        </p:xfrm>
        <a:graphic>
          <a:graphicData uri="http://schemas.openxmlformats.org/drawingml/2006/table">
            <a:tbl>
              <a:tblPr firstRow="1" firstCol="1" bandRow="1">
                <a:tableStyleId>{1FECB4D8-DB02-4DC6-A0A2-4F2EBAE1DC90}</a:tableStyleId>
              </a:tblPr>
              <a:tblGrid>
                <a:gridCol w="701675"/>
                <a:gridCol w="4182878"/>
                <a:gridCol w="1497204"/>
                <a:gridCol w="1359528"/>
                <a:gridCol w="988695"/>
              </a:tblGrid>
              <a:tr h="351848">
                <a:tc>
                  <a:txBody>
                    <a:bodyPr/>
                    <a:lstStyle/>
                    <a:p>
                      <a:pPr algn="ctr">
                        <a:lnSpc>
                          <a:spcPct val="125000"/>
                        </a:lnSpc>
                        <a:spcBef>
                          <a:spcPts val="600"/>
                        </a:spcBef>
                        <a:buNone/>
                      </a:pPr>
                      <a:r>
                        <a:rPr lang="zh-CN" altLang="en-US" sz="1400" kern="100" dirty="0">
                          <a:effectLst/>
                        </a:rPr>
                        <a:t>序号</a:t>
                      </a:r>
                      <a:endParaRPr lang="zh-CN" altLang="en-US" sz="1400" kern="100" dirty="0">
                        <a:effectLst/>
                      </a:endParaRPr>
                    </a:p>
                  </a:txBody>
                  <a:tcPr marL="15530" marR="15530" marT="0" marB="0" anchor="ctr"/>
                </a:tc>
                <a:tc>
                  <a:txBody>
                    <a:bodyPr/>
                    <a:lstStyle/>
                    <a:p>
                      <a:pPr algn="ctr">
                        <a:lnSpc>
                          <a:spcPct val="125000"/>
                        </a:lnSpc>
                        <a:spcBef>
                          <a:spcPts val="600"/>
                        </a:spcBef>
                      </a:pPr>
                      <a:r>
                        <a:rPr lang="zh-CN" sz="1400" kern="100" dirty="0">
                          <a:effectLst/>
                        </a:rPr>
                        <a:t>论文题目</a:t>
                      </a:r>
                      <a:endParaRPr lang="zh-CN" sz="1400" kern="100" dirty="0">
                        <a:effectLst/>
                      </a:endParaRPr>
                    </a:p>
                  </a:txBody>
                  <a:tcPr marL="15530" marR="15530" marT="0" marB="0" anchor="ctr"/>
                </a:tc>
                <a:tc>
                  <a:txBody>
                    <a:bodyPr/>
                    <a:lstStyle/>
                    <a:p>
                      <a:pPr algn="ctr">
                        <a:lnSpc>
                          <a:spcPct val="125000"/>
                        </a:lnSpc>
                        <a:spcBef>
                          <a:spcPts val="600"/>
                        </a:spcBef>
                      </a:pPr>
                      <a:r>
                        <a:rPr lang="zh-CN" sz="1400" kern="100" dirty="0">
                          <a:effectLst/>
                        </a:rPr>
                        <a:t>会议</a:t>
                      </a:r>
                      <a:r>
                        <a:rPr lang="en-US" altLang="zh-CN" sz="1400" kern="100" dirty="0">
                          <a:effectLst/>
                        </a:rPr>
                        <a:t>/</a:t>
                      </a:r>
                      <a:r>
                        <a:rPr lang="zh-CN" altLang="en-US" sz="1400" kern="100" dirty="0">
                          <a:effectLst/>
                        </a:rPr>
                        <a:t>期刊名称</a:t>
                      </a:r>
                      <a:endParaRPr lang="zh-CN" altLang="en-US" sz="1400" kern="100" dirty="0">
                        <a:effectLst/>
                      </a:endParaRPr>
                    </a:p>
                  </a:txBody>
                  <a:tcPr marL="15530" marR="15530" marT="0" marB="0" anchor="ctr"/>
                </a:tc>
                <a:tc>
                  <a:txBody>
                    <a:bodyPr/>
                    <a:lstStyle/>
                    <a:p>
                      <a:pPr algn="ctr">
                        <a:lnSpc>
                          <a:spcPct val="125000"/>
                        </a:lnSpc>
                        <a:spcBef>
                          <a:spcPts val="600"/>
                        </a:spcBef>
                      </a:pPr>
                      <a:r>
                        <a:rPr lang="zh-CN" sz="1400" kern="100" dirty="0">
                          <a:effectLst/>
                        </a:rPr>
                        <a:t>录用</a:t>
                      </a:r>
                      <a:r>
                        <a:rPr lang="en-US" altLang="zh-CN" sz="1400" kern="100" dirty="0">
                          <a:effectLst/>
                        </a:rPr>
                        <a:t>/</a:t>
                      </a:r>
                      <a:r>
                        <a:rPr lang="zh-CN" altLang="en-US" sz="1400" kern="100" dirty="0">
                          <a:effectLst/>
                        </a:rPr>
                        <a:t>发表</a:t>
                      </a:r>
                      <a:r>
                        <a:rPr lang="zh-CN" sz="1400" kern="100" dirty="0">
                          <a:effectLst/>
                        </a:rPr>
                        <a:t>时间</a:t>
                      </a:r>
                      <a:endParaRPr lang="zh-CN" sz="1400" kern="100" dirty="0">
                        <a:effectLst/>
                      </a:endParaRPr>
                    </a:p>
                  </a:txBody>
                  <a:tcPr marL="15530" marR="15530" marT="0" marB="0" anchor="ctr"/>
                </a:tc>
                <a:tc>
                  <a:txBody>
                    <a:bodyPr/>
                    <a:lstStyle/>
                    <a:p>
                      <a:pPr algn="ctr">
                        <a:lnSpc>
                          <a:spcPct val="125000"/>
                        </a:lnSpc>
                        <a:spcBef>
                          <a:spcPts val="600"/>
                        </a:spcBef>
                      </a:pPr>
                      <a:r>
                        <a:rPr lang="zh-CN" sz="1400" kern="100" dirty="0">
                          <a:effectLst/>
                        </a:rPr>
                        <a:t>级别</a:t>
                      </a:r>
                      <a:endParaRPr lang="zh-CN" sz="1400" kern="100" dirty="0">
                        <a:effectLst/>
                      </a:endParaRPr>
                    </a:p>
                  </a:txBody>
                  <a:tcPr marL="15530" marR="15530"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1</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Soft Tissue Sarcoma Segmentation Network Based on Self-supervised Learning</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BIBM 202</a:t>
                      </a:r>
                      <a:r>
                        <a:rPr lang="en-US" altLang="zh-CN" sz="1000" b="1" dirty="0">
                          <a:latin typeface="微软雅黑" panose="020B0503020204020204" charset="-122"/>
                          <a:ea typeface="微软雅黑" panose="020B0503020204020204" charset="-122"/>
                          <a:cs typeface="微软雅黑" panose="020B0503020204020204" charset="-122"/>
                        </a:rPr>
                        <a:t>3</a:t>
                      </a:r>
                      <a:r>
                        <a:rPr lang="zh-CN" altLang="en-US" sz="1000" b="1" dirty="0">
                          <a:latin typeface="微软雅黑" panose="020B0503020204020204" charset="-122"/>
                          <a:ea typeface="微软雅黑" panose="020B0503020204020204" charset="-122"/>
                          <a:cs typeface="微软雅黑" panose="020B0503020204020204" charset="-122"/>
                        </a:rPr>
                        <a:t>会议</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10</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 B会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2</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Predicting Chronic Obstructive Pulmonary Disease Based on Multi-Stage Composite Ensemble Learning Framework</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BIBM 202</a:t>
                      </a:r>
                      <a:r>
                        <a:rPr lang="en-US" altLang="zh-CN" sz="1000" b="1" dirty="0">
                          <a:latin typeface="微软雅黑" panose="020B0503020204020204" charset="-122"/>
                          <a:ea typeface="微软雅黑" panose="020B0503020204020204" charset="-122"/>
                          <a:cs typeface="微软雅黑" panose="020B0503020204020204" charset="-122"/>
                        </a:rPr>
                        <a:t>3</a:t>
                      </a:r>
                      <a:r>
                        <a:rPr lang="zh-CN" altLang="en-US" sz="1000" b="1" dirty="0">
                          <a:latin typeface="微软雅黑" panose="020B0503020204020204" charset="-122"/>
                          <a:ea typeface="微软雅黑" panose="020B0503020204020204" charset="-122"/>
                          <a:cs typeface="微软雅黑" panose="020B0503020204020204" charset="-122"/>
                        </a:rPr>
                        <a:t>会议</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10</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 B会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3</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Soft Tissue Sarcoma Segmentation Network Based on Ensemble Learning</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BIBM 202</a:t>
                      </a:r>
                      <a:r>
                        <a:rPr lang="en-US" altLang="zh-CN" sz="1000" b="1" dirty="0">
                          <a:latin typeface="微软雅黑" panose="020B0503020204020204" charset="-122"/>
                          <a:ea typeface="微软雅黑" panose="020B0503020204020204" charset="-122"/>
                          <a:cs typeface="微软雅黑" panose="020B0503020204020204" charset="-122"/>
                        </a:rPr>
                        <a:t>3</a:t>
                      </a:r>
                      <a:r>
                        <a:rPr lang="zh-CN" altLang="en-US" sz="1000" b="1" dirty="0">
                          <a:latin typeface="微软雅黑" panose="020B0503020204020204" charset="-122"/>
                          <a:ea typeface="微软雅黑" panose="020B0503020204020204" charset="-122"/>
                          <a:cs typeface="微软雅黑" panose="020B0503020204020204" charset="-122"/>
                        </a:rPr>
                        <a:t>会议</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10</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 B会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4</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Time-series lung cancer CT dataset</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BIBM 2022</a:t>
                      </a:r>
                      <a:r>
                        <a:rPr lang="zh-CN" altLang="en-US" sz="1000" b="1" dirty="0">
                          <a:latin typeface="微软雅黑" panose="020B0503020204020204" charset="-122"/>
                          <a:ea typeface="微软雅黑" panose="020B0503020204020204" charset="-122"/>
                          <a:cs typeface="微软雅黑" panose="020B0503020204020204" charset="-122"/>
                        </a:rPr>
                        <a:t>会议海报</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lnSpc>
                          <a:spcPct val="150000"/>
                        </a:lnSpc>
                        <a:spcBef>
                          <a:spcPts val="0"/>
                        </a:spcBef>
                        <a:buClrTx/>
                        <a:buSzTx/>
                        <a:buFont typeface="Wingdings" panose="05000000000000000000" charset="0"/>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01</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02</a:t>
                      </a:r>
                      <a:r>
                        <a:rPr lang="zh-CN" altLang="en-US" sz="1000" b="1" dirty="0">
                          <a:latin typeface="微软雅黑" panose="020B0503020204020204" charset="-122"/>
                          <a:ea typeface="微软雅黑" panose="020B0503020204020204" charset="-122"/>
                          <a:cs typeface="微软雅黑" panose="020B0503020204020204" charset="-122"/>
                        </a:rPr>
                        <a:t>日</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a:t>
                      </a:r>
                      <a:r>
                        <a:rPr lang="en-US" altLang="zh-CN" sz="1000" b="1" dirty="0">
                          <a:latin typeface="微软雅黑" panose="020B0503020204020204" charset="-122"/>
                          <a:ea typeface="微软雅黑" panose="020B0503020204020204" charset="-122"/>
                          <a:cs typeface="微软雅黑" panose="020B0503020204020204" charset="-122"/>
                        </a:rPr>
                        <a:t> B</a:t>
                      </a:r>
                      <a:r>
                        <a:rPr lang="zh-CN" altLang="en-US" sz="1000" b="1" dirty="0">
                          <a:latin typeface="微软雅黑" panose="020B0503020204020204" charset="-122"/>
                          <a:ea typeface="微软雅黑" panose="020B0503020204020204" charset="-122"/>
                          <a:cs typeface="微软雅黑" panose="020B0503020204020204" charset="-122"/>
                        </a:rPr>
                        <a:t>会</a:t>
                      </a:r>
                      <a:r>
                        <a:rPr lang="en-US" altLang="zh-CN" sz="1000" b="1" dirty="0">
                          <a:latin typeface="微软雅黑" panose="020B0503020204020204" charset="-122"/>
                          <a:ea typeface="微软雅黑" panose="020B0503020204020204" charset="-122"/>
                          <a:cs typeface="微软雅黑" panose="020B0503020204020204" charset="-122"/>
                        </a:rPr>
                        <a:t> Poster</a:t>
                      </a:r>
                      <a:endParaRPr lang="en-US" altLang="zh-CN"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5</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Enhancing Longitudinal Medical Image Segmentation through Spatial-temporal Fusion</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BIBM 2023</a:t>
                      </a:r>
                      <a:r>
                        <a:rPr lang="zh-CN" altLang="en-US" sz="1000" b="1" dirty="0">
                          <a:latin typeface="微软雅黑" panose="020B0503020204020204" charset="-122"/>
                          <a:ea typeface="微软雅黑" panose="020B0503020204020204" charset="-122"/>
                          <a:cs typeface="微软雅黑" panose="020B0503020204020204" charset="-122"/>
                        </a:rPr>
                        <a:t>会议</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10</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 B会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6</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MM-UNet: A multimodality brain tumor segmentation network in MRI images</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 Frontiers in Oncology期刊</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2022</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08</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18</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SCI 2</a:t>
                      </a:r>
                      <a:r>
                        <a:rPr lang="zh-CN" altLang="en-US" sz="1000" b="1" dirty="0">
                          <a:latin typeface="微软雅黑" panose="020B0503020204020204" charset="-122"/>
                          <a:ea typeface="微软雅黑" panose="020B0503020204020204" charset="-122"/>
                          <a:cs typeface="微软雅黑" panose="020B0503020204020204" charset="-122"/>
                        </a:rPr>
                        <a:t>区</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7</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Predicting Chronic Obstructive Pulmonary Disease Based on Multi-Stage Composite Ensemble Learning Framework</a:t>
                      </a:r>
                      <a:endParaRPr lang="zh-CN" altLang="en-US" sz="1000" b="1" dirty="0">
                        <a:latin typeface="微软雅黑" panose="020B0503020204020204" charset="-122"/>
                        <a:ea typeface="微软雅黑" panose="020B0503020204020204" charset="-122"/>
                      </a:endParaRPr>
                    </a:p>
                  </a:txBody>
                  <a:tcPr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000" b="1" dirty="0">
                          <a:latin typeface="微软雅黑" panose="020B0503020204020204" charset="-122"/>
                          <a:ea typeface="微软雅黑" panose="020B0503020204020204" charset="-122"/>
                          <a:cs typeface="微软雅黑" panose="020B0503020204020204" charset="-122"/>
                        </a:rPr>
                        <a:t>BIBM 2023</a:t>
                      </a:r>
                      <a:r>
                        <a:rPr lang="zh-CN" altLang="en-US" sz="1000" b="1" dirty="0">
                          <a:latin typeface="微软雅黑" panose="020B0503020204020204" charset="-122"/>
                          <a:ea typeface="微软雅黑" panose="020B0503020204020204" charset="-122"/>
                          <a:cs typeface="微软雅黑" panose="020B0503020204020204" charset="-122"/>
                        </a:rPr>
                        <a:t>会议</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10</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zh-CN" altLang="en-US" sz="1000" b="1" dirty="0">
                          <a:latin typeface="微软雅黑" panose="020B0503020204020204" charset="-122"/>
                          <a:ea typeface="微软雅黑" panose="020B0503020204020204" charset="-122"/>
                          <a:cs typeface="微软雅黑" panose="020B0503020204020204" charset="-122"/>
                        </a:rPr>
                        <a:t>CCF B会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rPr>
                        <a:t>8</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rPr>
                        <a:t>Medical Image Segmentation Based on Self-supervised Hybrid Fusion Network</a:t>
                      </a:r>
                      <a:endParaRPr lang="zh-CN" altLang="en-US" sz="1000" b="1" dirty="0">
                        <a:latin typeface="微软雅黑" panose="020B0503020204020204" charset="-122"/>
                        <a:ea typeface="微软雅黑" panose="020B0503020204020204" charset="-122"/>
                      </a:endParaRPr>
                    </a:p>
                  </a:txBody>
                  <a:tcPr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00" b="1" dirty="0">
                          <a:latin typeface="微软雅黑" panose="020B0503020204020204" charset="-122"/>
                          <a:ea typeface="微软雅黑" panose="020B0503020204020204" charset="-122"/>
                          <a:cs typeface="微软雅黑" panose="020B0503020204020204" charset="-122"/>
                        </a:rPr>
                        <a:t> Frontiers in Oncology期刊</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04</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14</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SCI 2</a:t>
                      </a:r>
                      <a:r>
                        <a:rPr lang="zh-CN" altLang="en-US" sz="1000" b="1" dirty="0">
                          <a:latin typeface="微软雅黑" panose="020B0503020204020204" charset="-122"/>
                          <a:ea typeface="微软雅黑" panose="020B0503020204020204" charset="-122"/>
                          <a:cs typeface="微软雅黑" panose="020B0503020204020204" charset="-122"/>
                        </a:rPr>
                        <a:t>区</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9</a:t>
                      </a:r>
                      <a:endParaRPr lang="en-US" altLang="zh-CN"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l">
                        <a:buNone/>
                      </a:pPr>
                      <a:r>
                        <a:rPr lang="en-US" altLang="zh-CN" sz="1000" b="1" dirty="0">
                          <a:latin typeface="微软雅黑" panose="020B0503020204020204" charset="-122"/>
                          <a:ea typeface="微软雅黑" panose="020B0503020204020204" charset="-122"/>
                          <a:cs typeface="微软雅黑" panose="020B0503020204020204" charset="-122"/>
                        </a:rPr>
                        <a:t>Predicting The Likelihood of Patients Developing Sepsis Based on Compound Ensemble Learning</a:t>
                      </a:r>
                      <a:endParaRPr lang="en-US" altLang="zh-CN"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000" b="1" dirty="0">
                          <a:latin typeface="微软雅黑" panose="020B0503020204020204" charset="-122"/>
                          <a:ea typeface="微软雅黑" panose="020B0503020204020204" charset="-122"/>
                        </a:rPr>
                        <a:t>BIBM 2022</a:t>
                      </a:r>
                      <a:r>
                        <a:rPr lang="zh-CN" altLang="en-US" sz="1000" b="1" dirty="0">
                          <a:latin typeface="微软雅黑" panose="020B0503020204020204" charset="-122"/>
                          <a:ea typeface="微软雅黑" panose="020B0503020204020204" charset="-122"/>
                        </a:rPr>
                        <a:t>会议</a:t>
                      </a:r>
                      <a:r>
                        <a:rPr lang="en-US" altLang="zh-CN" sz="1000" b="1" dirty="0">
                          <a:latin typeface="微软雅黑" panose="020B0503020204020204" charset="-122"/>
                          <a:ea typeface="微软雅黑" panose="020B0503020204020204" charset="-122"/>
                        </a:rPr>
                        <a:t>Workshop</a:t>
                      </a:r>
                      <a:endParaRPr lang="en-US" altLang="zh-CN" sz="1000" b="1" dirty="0">
                        <a:latin typeface="微软雅黑" panose="020B0503020204020204" charset="-122"/>
                        <a:ea typeface="微软雅黑" panose="020B0503020204020204" charset="-122"/>
                      </a:endParaRPr>
                    </a:p>
                  </a:txBody>
                  <a:tcPr marT="0" marB="0" anchor="ctr"/>
                </a:tc>
                <a:tc>
                  <a:txBody>
                    <a:bodyPr/>
                    <a:lstStyle/>
                    <a:p>
                      <a:pPr indent="0" algn="ctr" fontAlgn="auto">
                        <a:spcBef>
                          <a:spcPts val="0"/>
                        </a:spcBef>
                        <a:buNone/>
                      </a:pPr>
                      <a:r>
                        <a:rPr lang="zh-CN" altLang="en-US" sz="1000" b="1" dirty="0">
                          <a:latin typeface="微软雅黑" panose="020B0503020204020204" charset="-122"/>
                          <a:ea typeface="微软雅黑" panose="020B0503020204020204" charset="-122"/>
                          <a:cs typeface="微软雅黑" panose="020B0503020204020204" charset="-122"/>
                        </a:rPr>
                        <a:t>2022年10月25日</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CCF B</a:t>
                      </a:r>
                      <a:r>
                        <a:rPr lang="zh-CN" altLang="en-US" sz="1000" b="1" dirty="0">
                          <a:latin typeface="微软雅黑" panose="020B0503020204020204" charset="-122"/>
                          <a:ea typeface="微软雅黑" panose="020B0503020204020204" charset="-122"/>
                          <a:cs typeface="微软雅黑" panose="020B0503020204020204" charset="-122"/>
                        </a:rPr>
                        <a:t>会</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r h="351848">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10</a:t>
                      </a:r>
                      <a:endParaRPr lang="en-US" altLang="zh-CN"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l">
                        <a:buNone/>
                      </a:pPr>
                      <a:r>
                        <a:rPr lang="zh-CN" altLang="en-US" sz="1000" b="1" dirty="0">
                          <a:latin typeface="微软雅黑" panose="020B0503020204020204" charset="-122"/>
                          <a:ea typeface="微软雅黑" panose="020B0503020204020204" charset="-122"/>
                          <a:cs typeface="微软雅黑" panose="020B0503020204020204" charset="-122"/>
                        </a:rPr>
                        <a:t>基于深度学习的医学检测系统</a:t>
                      </a:r>
                      <a:r>
                        <a:rPr lang="en-US" altLang="zh-CN" sz="1000" b="1" dirty="0">
                          <a:latin typeface="微软雅黑" panose="020B0503020204020204" charset="-122"/>
                          <a:ea typeface="微软雅黑" panose="020B0503020204020204" charset="-122"/>
                          <a:cs typeface="微软雅黑" panose="020B0503020204020204" charset="-122"/>
                        </a:rPr>
                        <a:t>V1.0</a:t>
                      </a:r>
                      <a:endParaRPr lang="en-US" altLang="zh-CN"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00" b="1" dirty="0">
                          <a:latin typeface="微软雅黑" panose="020B0503020204020204" charset="-122"/>
                          <a:ea typeface="微软雅黑" panose="020B0503020204020204" charset="-122"/>
                        </a:rPr>
                        <a:t>软件著作权</a:t>
                      </a:r>
                      <a:endParaRPr lang="zh-CN" altLang="en-US" sz="1000" b="1" dirty="0">
                        <a:latin typeface="微软雅黑" panose="020B0503020204020204" charset="-122"/>
                        <a:ea typeface="微软雅黑" panose="020B0503020204020204" charset="-122"/>
                      </a:endParaRPr>
                    </a:p>
                  </a:txBody>
                  <a:tcPr marT="0" marB="0" anchor="ctr"/>
                </a:tc>
                <a:tc>
                  <a:txBody>
                    <a:bodyPr/>
                    <a:lstStyle/>
                    <a:p>
                      <a:pPr indent="0" algn="ctr" fontAlgn="auto">
                        <a:spcBef>
                          <a:spcPts val="0"/>
                        </a:spcBef>
                        <a:buNone/>
                      </a:pPr>
                      <a:r>
                        <a:rPr lang="en-US" altLang="zh-CN" sz="1000" b="1" dirty="0">
                          <a:latin typeface="微软雅黑" panose="020B0503020204020204" charset="-122"/>
                          <a:ea typeface="微软雅黑" panose="020B0503020204020204" charset="-122"/>
                          <a:cs typeface="微软雅黑" panose="020B0503020204020204" charset="-122"/>
                        </a:rPr>
                        <a:t>2023</a:t>
                      </a:r>
                      <a:r>
                        <a:rPr lang="zh-CN" altLang="en-US" sz="1000" b="1" dirty="0">
                          <a:latin typeface="微软雅黑" panose="020B0503020204020204" charset="-122"/>
                          <a:ea typeface="微软雅黑" panose="020B0503020204020204" charset="-122"/>
                          <a:cs typeface="微软雅黑" panose="020B0503020204020204" charset="-122"/>
                        </a:rPr>
                        <a:t>年</a:t>
                      </a:r>
                      <a:r>
                        <a:rPr lang="en-US" altLang="zh-CN" sz="1000" b="1" dirty="0">
                          <a:latin typeface="微软雅黑" panose="020B0503020204020204" charset="-122"/>
                          <a:ea typeface="微软雅黑" panose="020B0503020204020204" charset="-122"/>
                          <a:cs typeface="微软雅黑" panose="020B0503020204020204" charset="-122"/>
                        </a:rPr>
                        <a:t>04</a:t>
                      </a:r>
                      <a:r>
                        <a:rPr lang="zh-CN" altLang="en-US" sz="1000" b="1" dirty="0">
                          <a:latin typeface="微软雅黑" panose="020B0503020204020204" charset="-122"/>
                          <a:ea typeface="微软雅黑" panose="020B0503020204020204" charset="-122"/>
                          <a:cs typeface="微软雅黑" panose="020B0503020204020204" charset="-122"/>
                        </a:rPr>
                        <a:t>月</a:t>
                      </a:r>
                      <a:r>
                        <a:rPr lang="en-US" altLang="zh-CN" sz="1000" b="1" dirty="0">
                          <a:latin typeface="微软雅黑" panose="020B0503020204020204" charset="-122"/>
                          <a:ea typeface="微软雅黑" panose="020B0503020204020204" charset="-122"/>
                          <a:cs typeface="微软雅黑" panose="020B0503020204020204" charset="-122"/>
                        </a:rPr>
                        <a:t>11</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c>
                  <a:txBody>
                    <a:bodyPr/>
                    <a:lstStyle/>
                    <a:p>
                      <a:pPr indent="0" algn="ctr">
                        <a:buNone/>
                      </a:pPr>
                      <a:r>
                        <a:rPr lang="en-US" altLang="zh-CN" sz="1000" b="1" dirty="0">
                          <a:latin typeface="微软雅黑" panose="020B0503020204020204" charset="-122"/>
                          <a:ea typeface="微软雅黑" panose="020B0503020204020204" charset="-122"/>
                          <a:cs typeface="微软雅黑" panose="020B0503020204020204" charset="-122"/>
                        </a:rPr>
                        <a:t>著作权</a:t>
                      </a:r>
                      <a:r>
                        <a:rPr lang="zh-CN" altLang="en-US" sz="1000" b="1" dirty="0">
                          <a:latin typeface="微软雅黑" panose="020B0503020204020204" charset="-122"/>
                          <a:ea typeface="微软雅黑" panose="020B0503020204020204" charset="-122"/>
                          <a:cs typeface="微软雅黑" panose="020B0503020204020204" charset="-122"/>
                        </a:rPr>
                        <a:t>登字第</a:t>
                      </a:r>
                      <a:r>
                        <a:rPr lang="en-US" altLang="zh-CN" sz="1000" b="1" dirty="0">
                          <a:latin typeface="微软雅黑" panose="020B0503020204020204" charset="-122"/>
                          <a:ea typeface="微软雅黑" panose="020B0503020204020204" charset="-122"/>
                          <a:cs typeface="微软雅黑" panose="020B0503020204020204" charset="-122"/>
                        </a:rPr>
                        <a:t>11047163</a:t>
                      </a:r>
                      <a:r>
                        <a:rPr lang="zh-CN" altLang="en-US" sz="1000" b="1" dirty="0">
                          <a:latin typeface="微软雅黑" panose="020B0503020204020204" charset="-122"/>
                          <a:ea typeface="微软雅黑" panose="020B0503020204020204" charset="-122"/>
                          <a:cs typeface="微软雅黑" panose="020B0503020204020204" charset="-122"/>
                        </a:rPr>
                        <a:t>号</a:t>
                      </a:r>
                      <a:endParaRPr lang="zh-CN" altLang="en-US" sz="1000" b="1" dirty="0">
                        <a:latin typeface="微软雅黑" panose="020B0503020204020204" charset="-122"/>
                        <a:ea typeface="微软雅黑" panose="020B0503020204020204" charset="-122"/>
                        <a:cs typeface="微软雅黑" panose="020B0503020204020204" charset="-122"/>
                      </a:endParaRPr>
                    </a:p>
                  </a:txBody>
                  <a:tcPr marT="0" marB="0" anchor="ctr"/>
                </a:tc>
              </a:tr>
            </a:tbl>
          </a:graphicData>
        </a:graphic>
      </p:graphicFrame>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标题 6"/>
          <p:cNvSpPr>
            <a:spLocks noGrp="1"/>
          </p:cNvSpPr>
          <p:nvPr>
            <p:ph type="ctrTitle"/>
            <p:custDataLst>
              <p:tags r:id="rId2"/>
            </p:custDataLst>
          </p:nvPr>
        </p:nvSpPr>
        <p:spPr>
          <a:xfrm>
            <a:off x="899055" y="1736725"/>
            <a:ext cx="7349490" cy="1318895"/>
          </a:xfrm>
        </p:spPr>
        <p:txBody>
          <a:bodyPr>
            <a:noAutofit/>
          </a:bodyPr>
          <a:lstStyle/>
          <a:p>
            <a:r>
              <a:rPr sz="8000" b="0">
                <a:solidFill>
                  <a:schemeClr val="bg1"/>
                </a:solidFill>
                <a:sym typeface="+mn-ea"/>
              </a:rPr>
              <a:t>THANKS</a:t>
            </a:r>
            <a:endParaRPr lang="zh-CN" altLang="zh-CN" sz="8000" b="0">
              <a:solidFill>
                <a:schemeClr val="bg1"/>
              </a:solidFill>
              <a:sym typeface="+mn-ea"/>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sp>
        <p:nvSpPr>
          <p:cNvPr id="5" name="矩形 4"/>
          <p:cNvSpPr/>
          <p:nvPr>
            <p:custDataLst>
              <p:tags r:id="rId2"/>
            </p:custDataLst>
          </p:nvPr>
        </p:nvSpPr>
        <p:spPr>
          <a:xfrm>
            <a:off x="2301399" y="1549172"/>
            <a:ext cx="5076304" cy="1906905"/>
          </a:xfrm>
          <a:prstGeom prst="rect">
            <a:avLst/>
          </a:prstGeom>
        </p:spPr>
        <p:txBody>
          <a:bodyPr wrap="square">
            <a:spAutoFit/>
          </a:bodyPr>
          <a:lstStyle/>
          <a:p>
            <a:pPr algn="l">
              <a:lnSpc>
                <a:spcPct val="150000"/>
              </a:lnSpc>
              <a:spcAft>
                <a:spcPts val="1200"/>
              </a:spcAft>
              <a:defRPr/>
            </a:pPr>
            <a:r>
              <a:rPr kumimoji="0" lang="zh-CN" altLang="en-US"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rPr>
              <a:t>一、立项背景与意义</a:t>
            </a:r>
            <a:endParaRPr kumimoji="0" lang="en-US" altLang="zh-CN"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1.1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立项背景</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1.2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项目可行性分析</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grpSp>
        <p:nvGrpSpPr>
          <p:cNvPr id="6" name="组合 5"/>
          <p:cNvGrpSpPr/>
          <p:nvPr/>
        </p:nvGrpSpPr>
        <p:grpSpPr>
          <a:xfrm>
            <a:off x="3010535" y="639445"/>
            <a:ext cx="2573020" cy="1162050"/>
            <a:chOff x="4075638" y="1006717"/>
            <a:chExt cx="2596426" cy="1508781"/>
          </a:xfrm>
        </p:grpSpPr>
        <p:pic>
          <p:nvPicPr>
            <p:cNvPr id="7" name="图片 6" descr="C:\Users\lenovo\Desktop\大数据医疗比赛\赛题8+大连理工大学软件学院+基于多模态融合的医学辅助诊断系统\赛题8配图\16209beac5f4a743a856be76b41f565.png16209beac5f4a743a856be76b41f565"/>
            <p:cNvPicPr>
              <a:picLocks noChangeAspect="1"/>
            </p:cNvPicPr>
            <p:nvPr>
              <p:custDataLst>
                <p:tags r:id="rId2"/>
              </p:custDataLst>
            </p:nvPr>
          </p:nvPicPr>
          <p:blipFill>
            <a:blip r:embed="rId3"/>
            <a:srcRect t="21064" b="21064"/>
            <a:stretch>
              <a:fillRect/>
            </a:stretch>
          </p:blipFill>
          <p:spPr>
            <a:xfrm>
              <a:off x="4079776" y="1006717"/>
              <a:ext cx="2592288" cy="1508781"/>
            </a:xfrm>
            <a:prstGeom prst="rect">
              <a:avLst/>
            </a:prstGeom>
            <a:solidFill>
              <a:schemeClr val="accent1">
                <a:lumMod val="75000"/>
                <a:alpha val="80000"/>
              </a:schemeClr>
            </a:solidFill>
            <a:ln>
              <a:noFill/>
            </a:ln>
          </p:spPr>
        </p:pic>
        <p:sp>
          <p:nvSpPr>
            <p:cNvPr id="8" name="TextBox 35"/>
            <p:cNvSpPr>
              <a:spLocks noChangeArrowheads="1"/>
            </p:cNvSpPr>
            <p:nvPr>
              <p:custDataLst>
                <p:tags r:id="rId4"/>
              </p:custDataLst>
            </p:nvPr>
          </p:nvSpPr>
          <p:spPr bwMode="auto">
            <a:xfrm>
              <a:off x="4075638" y="1610662"/>
              <a:ext cx="2592289" cy="437794"/>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多模态特征融合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sp>
        <p:nvSpPr>
          <p:cNvPr id="10" name="矩形 9"/>
          <p:cNvSpPr/>
          <p:nvPr>
            <p:custDataLst>
              <p:tags r:id="rId5"/>
            </p:custDataLst>
          </p:nvPr>
        </p:nvSpPr>
        <p:spPr>
          <a:xfrm>
            <a:off x="60960" y="1801495"/>
            <a:ext cx="7200900" cy="3171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t" latinLnBrk="0" hangingPunct="1">
              <a:lnSpc>
                <a:spcPct val="100000"/>
              </a:lnSpc>
              <a:spcBef>
                <a:spcPts val="0"/>
              </a:spcBef>
              <a:spcAft>
                <a:spcPts val="1800"/>
              </a:spcAft>
              <a:buClrTx/>
              <a:buSzTx/>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健康医疗大数据是是国家重要的基础性战略资源</a:t>
            </a:r>
            <a:endPar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u"/>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健康医疗大数据</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健康医疗大数据涵盖人的全生命周期</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促使加快研制推广智能化健康医疗设备</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给百姓带来实惠</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lnSpc>
                <a:spcPct val="150000"/>
              </a:lnSpc>
              <a:spcBef>
                <a:spcPts val="600"/>
              </a:spcBef>
              <a:spcAft>
                <a:spcPts val="0"/>
              </a:spcAft>
              <a:buClrTx/>
              <a:buSzTx/>
              <a:buFont typeface="Wingdings" panose="05000000000000000000" pitchFamily="2" charset="2"/>
              <a:buChar char="u"/>
              <a:defRPr/>
            </a:pPr>
            <a:r>
              <a:rPr lang="zh-CN" altLang="en-US" sz="1200" b="1" dirty="0">
                <a:solidFill>
                  <a:schemeClr val="tx1"/>
                </a:solidFill>
                <a:latin typeface="微软雅黑" panose="020B0503020204020204" charset="-122"/>
                <a:ea typeface="微软雅黑" panose="020B0503020204020204" charset="-122"/>
              </a:rPr>
              <a:t>“十四五”时期健康医疗大数据重要作用</a:t>
            </a:r>
            <a:endParaRPr lang="zh-CN" altLang="en-US" sz="1200" b="1" dirty="0">
              <a:solidFill>
                <a:schemeClr val="tx1"/>
              </a:solidFill>
              <a:latin typeface="微软雅黑" panose="020B0503020204020204" charset="-122"/>
              <a:ea typeface="微软雅黑" panose="020B0503020204020204" charset="-122"/>
            </a:endParaRPr>
          </a:p>
          <a:p>
            <a:pPr marL="285750" marR="0" lvl="0" indent="-285750" algn="l" defTabSz="914400" rtl="0" eaLnBrk="1" fontAlgn="t" latinLnBrk="0" hangingPunct="1">
              <a:spcBef>
                <a:spcPts val="900"/>
              </a:spcBef>
              <a:buClrTx/>
              <a:buSzTx/>
              <a:buFont typeface="Wingdings" panose="05000000000000000000" pitchFamily="2" charset="2"/>
              <a:buChar char="Ø"/>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有利于全面提升疫情防控的应急能力</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285750" lvl="0" indent="-285750" fontAlgn="t">
              <a:spcBef>
                <a:spcPts val="900"/>
              </a:spcBef>
              <a:buFont typeface="Wingdings" panose="05000000000000000000" pitchFamily="2" charset="2"/>
              <a:buChar char="Ø"/>
              <a:defRPr/>
            </a:pPr>
            <a:r>
              <a:rPr lang="zh-CN" altLang="en-US" sz="1000" b="1" dirty="0">
                <a:solidFill>
                  <a:prstClr val="black">
                    <a:lumMod val="75000"/>
                    <a:lumOff val="25000"/>
                  </a:prstClr>
                </a:solidFill>
                <a:latin typeface="微软雅黑" panose="020B0503020204020204" charset="-122"/>
                <a:ea typeface="微软雅黑" panose="020B0503020204020204" charset="-122"/>
              </a:rPr>
              <a:t>有利于推进业务协同体系建设</a:t>
            </a:r>
            <a:r>
              <a:rPr lang="en-US" altLang="zh-CN" sz="1000" b="1" dirty="0">
                <a:solidFill>
                  <a:prstClr val="black">
                    <a:lumMod val="75000"/>
                    <a:lumOff val="25000"/>
                  </a:prstClr>
                </a:solidFill>
                <a:latin typeface="微软雅黑" panose="020B0503020204020204" charset="-122"/>
                <a:ea typeface="微软雅黑" panose="020B0503020204020204" charset="-122"/>
              </a:rPr>
              <a:t>,构建便民服务</a:t>
            </a:r>
            <a:endParaRPr lang="en-US" altLang="zh-CN" sz="1000" b="1" dirty="0">
              <a:solidFill>
                <a:prstClr val="black">
                  <a:lumMod val="75000"/>
                  <a:lumOff val="25000"/>
                </a:prstClr>
              </a:solidFill>
              <a:latin typeface="微软雅黑" panose="020B0503020204020204" charset="-122"/>
              <a:ea typeface="微软雅黑" panose="020B0503020204020204" charset="-122"/>
            </a:endParaRPr>
          </a:p>
          <a:p>
            <a:pPr marL="285750" marR="0" lvl="0" indent="-285750" algn="l" defTabSz="914400" rtl="0" eaLnBrk="1" fontAlgn="t" latinLnBrk="0" hangingPunct="1">
              <a:spcBef>
                <a:spcPts val="900"/>
              </a:spcBef>
              <a:buClrTx/>
              <a:buSzTx/>
              <a:buFont typeface="Wingdings" panose="05000000000000000000" pitchFamily="2" charset="2"/>
              <a:buChar char="Ø"/>
              <a:defRPr/>
            </a:pPr>
            <a:r>
              <a:rPr lang="zh-CN" altLang="en-US" sz="1000" b="1" dirty="0">
                <a:solidFill>
                  <a:prstClr val="black">
                    <a:lumMod val="75000"/>
                    <a:lumOff val="25000"/>
                  </a:prstClr>
                </a:solidFill>
                <a:latin typeface="微软雅黑" panose="020B0503020204020204" charset="-122"/>
                <a:ea typeface="微软雅黑" panose="020B0503020204020204" charset="-122"/>
              </a:rPr>
              <a:t>有利于实施健康中国战略、积极应对人口老龄化战略、构建优质高效的医疗卫生服务体系</a:t>
            </a:r>
            <a:endParaRPr lang="zh-CN" altLang="en-US" sz="1000" b="1" dirty="0">
              <a:solidFill>
                <a:prstClr val="black">
                  <a:lumMod val="75000"/>
                  <a:lumOff val="25000"/>
                </a:prstClr>
              </a:solidFill>
              <a:latin typeface="微软雅黑" panose="020B0503020204020204" charset="-122"/>
              <a:ea typeface="微软雅黑" panose="020B0503020204020204" charset="-122"/>
            </a:endParaRPr>
          </a:p>
        </p:txBody>
      </p:sp>
      <p:grpSp>
        <p:nvGrpSpPr>
          <p:cNvPr id="13" name="组合 12"/>
          <p:cNvGrpSpPr/>
          <p:nvPr/>
        </p:nvGrpSpPr>
        <p:grpSpPr>
          <a:xfrm>
            <a:off x="356235" y="639445"/>
            <a:ext cx="2399665" cy="1118235"/>
            <a:chOff x="489728" y="1282782"/>
            <a:chExt cx="2596405" cy="1527770"/>
          </a:xfrm>
        </p:grpSpPr>
        <p:pic>
          <p:nvPicPr>
            <p:cNvPr id="16" name="Picture 4" descr="C:\Users\lenovo\Desktop\大数据医疗比赛\赛题8+大连理工大学软件学院+基于多模态融合的医学辅助诊断系统\赛题8配图\图片1.png图片1"/>
            <p:cNvPicPr>
              <a:picLocks noChangeArrowheads="1"/>
            </p:cNvPicPr>
            <p:nvPr>
              <p:custDataLst>
                <p:tags r:id="rId6"/>
              </p:custDataLst>
            </p:nvPr>
          </p:nvPicPr>
          <p:blipFill>
            <a:blip r:embed="rId7"/>
            <a:srcRect l="14366" r="14366"/>
            <a:stretch>
              <a:fillRect/>
            </a:stretch>
          </p:blipFill>
          <p:spPr bwMode="auto">
            <a:xfrm>
              <a:off x="493845" y="1282782"/>
              <a:ext cx="2592288" cy="15277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35"/>
            <p:cNvSpPr>
              <a:spLocks noChangeArrowheads="1"/>
            </p:cNvSpPr>
            <p:nvPr>
              <p:custDataLst>
                <p:tags r:id="rId8"/>
              </p:custDataLst>
            </p:nvPr>
          </p:nvSpPr>
          <p:spPr bwMode="auto">
            <a:xfrm>
              <a:off x="489728" y="1921906"/>
              <a:ext cx="2596405" cy="460673"/>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多模态特征提取</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sp>
        <p:nvSpPr>
          <p:cNvPr id="18" name="文本框 17"/>
          <p:cNvSpPr txBox="1"/>
          <p:nvPr>
            <p:custDataLst>
              <p:tags r:id="rId9"/>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10"/>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11"/>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1" name="组合 20"/>
          <p:cNvGrpSpPr/>
          <p:nvPr/>
        </p:nvGrpSpPr>
        <p:grpSpPr>
          <a:xfrm>
            <a:off x="5842000" y="718185"/>
            <a:ext cx="2690495" cy="1039495"/>
            <a:chOff x="7998305" y="3228038"/>
            <a:chExt cx="3402211" cy="1422207"/>
          </a:xfrm>
        </p:grpSpPr>
        <p:pic>
          <p:nvPicPr>
            <p:cNvPr id="22" name="Picture 2" descr="C:\Users\lenovo\Desktop\大数据医疗比赛\赛题8+大连理工大学软件学院+基于多模态融合的医学辅助诊断系统\赛题8配图\6b07ff61815201fb8295991d7aba7a0.png6b07ff61815201fb8295991d7aba7a0"/>
            <p:cNvPicPr>
              <a:picLocks noChangeAspect="1" noChangeArrowheads="1"/>
            </p:cNvPicPr>
            <p:nvPr>
              <p:custDataLst>
                <p:tags r:id="rId12"/>
              </p:custDataLst>
            </p:nvPr>
          </p:nvPicPr>
          <p:blipFill rotWithShape="1">
            <a:blip r:embed="rId13"/>
            <a:srcRect t="13278" b="13278"/>
            <a:stretch>
              <a:fillRect/>
            </a:stretch>
          </p:blipFill>
          <p:spPr bwMode="auto">
            <a:xfrm>
              <a:off x="7998305" y="3228038"/>
              <a:ext cx="3402211" cy="142220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5"/>
            <p:cNvSpPr>
              <a:spLocks noChangeArrowheads="1"/>
            </p:cNvSpPr>
            <p:nvPr>
              <p:custDataLst>
                <p:tags r:id="rId14"/>
              </p:custDataLst>
            </p:nvPr>
          </p:nvSpPr>
          <p:spPr bwMode="auto">
            <a:xfrm>
              <a:off x="7998305" y="3794066"/>
              <a:ext cx="3402211" cy="461327"/>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模态缺失</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pic>
        <p:nvPicPr>
          <p:cNvPr id="24" name="图片 23"/>
          <p:cNvPicPr>
            <a:picLocks noChangeAspect="1"/>
          </p:cNvPicPr>
          <p:nvPr>
            <p:custDataLst>
              <p:tags r:id="rId15"/>
            </p:custDataLst>
          </p:nvPr>
        </p:nvPicPr>
        <p:blipFill>
          <a:blip r:embed="rId16"/>
          <a:stretch>
            <a:fillRect/>
          </a:stretch>
        </p:blipFill>
        <p:spPr>
          <a:xfrm>
            <a:off x="4572000" y="2446020"/>
            <a:ext cx="4483735" cy="1845945"/>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1062990"/>
            <a:ext cx="9027795" cy="403923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0" name="矩形 9"/>
          <p:cNvSpPr/>
          <p:nvPr>
            <p:custDataLst>
              <p:tags r:id="rId3"/>
            </p:custDataLst>
          </p:nvPr>
        </p:nvSpPr>
        <p:spPr>
          <a:xfrm>
            <a:off x="118110" y="978535"/>
            <a:ext cx="7200900" cy="4123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t" latinLnBrk="0" hangingPunct="1">
              <a:lnSpc>
                <a:spcPct val="100000"/>
              </a:lnSpc>
              <a:spcBef>
                <a:spcPts val="0"/>
              </a:spcBef>
              <a:spcAft>
                <a:spcPts val="1800"/>
              </a:spcAft>
              <a:buClrTx/>
              <a:buSzTx/>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健康医疗大数据是是国家重要的基础性战略资源</a:t>
            </a:r>
            <a:endParaRPr kumimoji="0" lang="en-US" altLang="zh-CN"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u"/>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健康医疗大数据</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健康医疗大数据涵盖人的全生命周期</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促使加快研制推广智能化健康医疗设备</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spcBef>
                <a:spcPts val="900"/>
              </a:spcBef>
              <a:spcAft>
                <a:spcPts val="0"/>
              </a:spcAft>
              <a:buClrTx/>
              <a:buSzTx/>
              <a:buFont typeface="Wingdings" panose="05000000000000000000" pitchFamily="2" charset="2"/>
              <a:buChar char="ü"/>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给百姓带来实惠</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t" latinLnBrk="0" hangingPunct="1">
              <a:lnSpc>
                <a:spcPct val="150000"/>
              </a:lnSpc>
              <a:spcBef>
                <a:spcPts val="600"/>
              </a:spcBef>
              <a:spcAft>
                <a:spcPts val="0"/>
              </a:spcAft>
              <a:buClrTx/>
              <a:buSzTx/>
              <a:buFont typeface="Wingdings" panose="05000000000000000000" pitchFamily="2" charset="2"/>
              <a:buChar char="u"/>
              <a:defRPr/>
            </a:pPr>
            <a:r>
              <a:rPr lang="zh-CN" altLang="en-US" sz="1200" b="1" dirty="0">
                <a:solidFill>
                  <a:schemeClr val="tx1"/>
                </a:solidFill>
                <a:latin typeface="微软雅黑" panose="020B0503020204020204" charset="-122"/>
                <a:ea typeface="微软雅黑" panose="020B0503020204020204" charset="-122"/>
              </a:rPr>
              <a:t>“十四五”时期健康医疗大数据重要作用</a:t>
            </a:r>
            <a:endParaRPr lang="zh-CN" altLang="en-US" sz="1200" b="1" dirty="0">
              <a:solidFill>
                <a:schemeClr val="tx1"/>
              </a:solidFill>
              <a:latin typeface="微软雅黑" panose="020B0503020204020204" charset="-122"/>
              <a:ea typeface="微软雅黑" panose="020B0503020204020204" charset="-122"/>
            </a:endParaRPr>
          </a:p>
          <a:p>
            <a:pPr marL="285750" marR="0" lvl="0" indent="-285750" algn="l" defTabSz="914400" rtl="0" eaLnBrk="1" fontAlgn="t" latinLnBrk="0" hangingPunct="1">
              <a:spcBef>
                <a:spcPts val="900"/>
              </a:spcBef>
              <a:buClrTx/>
              <a:buSzTx/>
              <a:buFont typeface="Wingdings" panose="05000000000000000000" pitchFamily="2" charset="2"/>
              <a:buChar char="Ø"/>
              <a:defRPr/>
            </a:pPr>
            <a:r>
              <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有利于全面提升疫情防控的应急能力</a:t>
            </a:r>
            <a:endParaRPr kumimoji="0" lang="zh-CN" altLang="en-US" sz="10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a:p>
            <a:pPr marL="285750" lvl="0" indent="-285750" fontAlgn="t">
              <a:spcBef>
                <a:spcPts val="900"/>
              </a:spcBef>
              <a:buFont typeface="Wingdings" panose="05000000000000000000" pitchFamily="2" charset="2"/>
              <a:buChar char="Ø"/>
              <a:defRPr/>
            </a:pPr>
            <a:r>
              <a:rPr lang="zh-CN" altLang="en-US" sz="1000" b="1" dirty="0">
                <a:solidFill>
                  <a:prstClr val="black">
                    <a:lumMod val="75000"/>
                    <a:lumOff val="25000"/>
                  </a:prstClr>
                </a:solidFill>
                <a:latin typeface="微软雅黑" panose="020B0503020204020204" charset="-122"/>
                <a:ea typeface="微软雅黑" panose="020B0503020204020204" charset="-122"/>
              </a:rPr>
              <a:t>有利于推进业务协同体系建设</a:t>
            </a:r>
            <a:r>
              <a:rPr lang="en-US" altLang="zh-CN" sz="1000" b="1" dirty="0">
                <a:solidFill>
                  <a:prstClr val="black">
                    <a:lumMod val="75000"/>
                    <a:lumOff val="25000"/>
                  </a:prstClr>
                </a:solidFill>
                <a:latin typeface="微软雅黑" panose="020B0503020204020204" charset="-122"/>
                <a:ea typeface="微软雅黑" panose="020B0503020204020204" charset="-122"/>
              </a:rPr>
              <a:t>,构建便民服务</a:t>
            </a:r>
            <a:endParaRPr lang="en-US" altLang="zh-CN" sz="1000" b="1" dirty="0">
              <a:solidFill>
                <a:prstClr val="black">
                  <a:lumMod val="75000"/>
                  <a:lumOff val="25000"/>
                </a:prstClr>
              </a:solidFill>
              <a:latin typeface="微软雅黑" panose="020B0503020204020204" charset="-122"/>
              <a:ea typeface="微软雅黑" panose="020B0503020204020204" charset="-122"/>
            </a:endParaRPr>
          </a:p>
          <a:p>
            <a:pPr marL="285750" marR="0" lvl="0" indent="-285750" algn="l" defTabSz="914400" rtl="0" eaLnBrk="1" fontAlgn="t" latinLnBrk="0" hangingPunct="1">
              <a:spcBef>
                <a:spcPts val="900"/>
              </a:spcBef>
              <a:buClrTx/>
              <a:buSzTx/>
              <a:buFont typeface="Wingdings" panose="05000000000000000000" pitchFamily="2" charset="2"/>
              <a:buChar char="Ø"/>
              <a:defRPr/>
            </a:pPr>
            <a:r>
              <a:rPr lang="zh-CN" altLang="en-US" sz="1000" b="1" dirty="0">
                <a:solidFill>
                  <a:prstClr val="black">
                    <a:lumMod val="75000"/>
                    <a:lumOff val="25000"/>
                  </a:prstClr>
                </a:solidFill>
                <a:latin typeface="微软雅黑" panose="020B0503020204020204" charset="-122"/>
                <a:ea typeface="微软雅黑" panose="020B0503020204020204" charset="-122"/>
              </a:rPr>
              <a:t>有利于实施健康中国战略、积极应对人口老龄化战略、构建优质高效的医疗卫生服务体系</a:t>
            </a:r>
            <a:endParaRPr lang="zh-CN" altLang="en-US" sz="1000" b="1" dirty="0">
              <a:solidFill>
                <a:prstClr val="black">
                  <a:lumMod val="75000"/>
                  <a:lumOff val="25000"/>
                </a:prstClr>
              </a:solidFill>
              <a:latin typeface="微软雅黑" panose="020B0503020204020204" charset="-122"/>
              <a:ea typeface="微软雅黑" panose="020B0503020204020204" charset="-122"/>
            </a:endParaRPr>
          </a:p>
          <a:p>
            <a:pPr marL="171450" marR="0" lvl="0" indent="-171450" algn="l" defTabSz="914400" rtl="0" eaLnBrk="1" fontAlgn="t" latinLnBrk="0" hangingPunct="1">
              <a:spcBef>
                <a:spcPts val="900"/>
              </a:spcBef>
              <a:buClrTx/>
              <a:buSzTx/>
              <a:buFont typeface="Wingdings" panose="05000000000000000000" charset="0"/>
              <a:buChar char="u"/>
              <a:defRPr/>
            </a:pPr>
            <a:r>
              <a:rPr lang="en-US" altLang="zh-CN" sz="1000" b="1" dirty="0">
                <a:solidFill>
                  <a:schemeClr val="tx1"/>
                </a:solidFill>
                <a:latin typeface="微软雅黑" panose="020B0503020204020204" charset="-122"/>
                <a:ea typeface="微软雅黑" panose="020B0503020204020204" charset="-122"/>
                <a:sym typeface="+mn-ea"/>
              </a:rPr>
              <a:t>    </a:t>
            </a:r>
            <a:r>
              <a:rPr lang="zh-CN" altLang="en-US" sz="1200" b="1" dirty="0">
                <a:solidFill>
                  <a:schemeClr val="tx1"/>
                </a:solidFill>
                <a:latin typeface="微软雅黑" panose="020B0503020204020204" charset="-122"/>
                <a:ea typeface="微软雅黑" panose="020B0503020204020204" charset="-122"/>
                <a:sym typeface="+mn-ea"/>
              </a:rPr>
              <a:t>社会有实际需求和政策支持</a:t>
            </a:r>
            <a:endParaRPr lang="zh-CN" altLang="en-US" sz="1200" b="1" dirty="0">
              <a:solidFill>
                <a:schemeClr val="tx1"/>
              </a:solidFill>
              <a:latin typeface="微软雅黑" panose="020B0503020204020204" charset="-122"/>
              <a:ea typeface="微软雅黑" panose="020B0503020204020204" charset="-122"/>
              <a:sym typeface="+mn-ea"/>
            </a:endParaRPr>
          </a:p>
          <a:p>
            <a:pPr marL="171450" marR="0" lvl="0" indent="-171450" algn="l" defTabSz="914400" rtl="0" eaLnBrk="1" fontAlgn="t" latinLnBrk="0" hangingPunct="1">
              <a:spcBef>
                <a:spcPts val="900"/>
              </a:spcBef>
              <a:buClrTx/>
              <a:buSzTx/>
              <a:buFont typeface="Arial" panose="020B0604020202020204" pitchFamily="34" charset="0"/>
              <a:buChar char="•"/>
              <a:defRPr/>
            </a:pPr>
            <a:r>
              <a:rPr lang="en-US" altLang="zh-CN" sz="1200" b="1" dirty="0">
                <a:solidFill>
                  <a:schemeClr val="tx1"/>
                </a:solidFill>
                <a:latin typeface="微软雅黑" panose="020B0503020204020204" charset="-122"/>
                <a:ea typeface="微软雅黑" panose="020B0503020204020204" charset="-122"/>
                <a:sym typeface="+mn-ea"/>
              </a:rPr>
              <a:t>  </a:t>
            </a:r>
            <a:r>
              <a:rPr lang="en-US" altLang="zh-CN" sz="1000" b="1" dirty="0">
                <a:solidFill>
                  <a:schemeClr val="tx1">
                    <a:lumMod val="50000"/>
                    <a:lumOff val="50000"/>
                  </a:schemeClr>
                </a:solidFill>
                <a:latin typeface="微软雅黑" panose="020B0503020204020204" charset="-122"/>
                <a:ea typeface="微软雅黑" panose="020B0503020204020204" charset="-122"/>
                <a:sym typeface="+mn-ea"/>
              </a:rPr>
              <a:t> </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某大学附属中心医院检验科每年完成各种检验报告</a:t>
            </a:r>
            <a:r>
              <a:rPr lang="en-US" altLang="zh-CN" sz="1000" b="1" dirty="0">
                <a:solidFill>
                  <a:srgbClr val="FF0000"/>
                </a:solidFill>
                <a:latin typeface="微软雅黑" panose="020B0503020204020204" charset="-122"/>
                <a:ea typeface="微软雅黑" panose="020B0503020204020204" charset="-122"/>
                <a:sym typeface="+mn-ea"/>
              </a:rPr>
              <a:t>160</a:t>
            </a:r>
            <a:r>
              <a:rPr lang="zh-CN" altLang="en-US" sz="1000" b="1" dirty="0">
                <a:solidFill>
                  <a:srgbClr val="FF0000"/>
                </a:solidFill>
                <a:latin typeface="微软雅黑" panose="020B0503020204020204" charset="-122"/>
                <a:ea typeface="微软雅黑" panose="020B0503020204020204" charset="-122"/>
                <a:sym typeface="+mn-ea"/>
              </a:rPr>
              <a:t>余万</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次</a:t>
            </a:r>
            <a:endParaRPr lang="zh-CN" altLang="en-US" sz="1000" b="1" dirty="0">
              <a:solidFill>
                <a:schemeClr val="tx1">
                  <a:lumMod val="65000"/>
                  <a:lumOff val="35000"/>
                </a:schemeClr>
              </a:solidFill>
              <a:latin typeface="微软雅黑" panose="020B0503020204020204" charset="-122"/>
              <a:ea typeface="微软雅黑" panose="020B0503020204020204" charset="-122"/>
              <a:sym typeface="+mn-ea"/>
            </a:endParaRPr>
          </a:p>
          <a:p>
            <a:pPr marL="171450" marR="0" lvl="0" indent="-171450" algn="l" defTabSz="914400" rtl="0" eaLnBrk="1" fontAlgn="t" latinLnBrk="0" hangingPunct="1">
              <a:spcBef>
                <a:spcPts val="900"/>
              </a:spcBef>
              <a:buClrTx/>
              <a:buSzTx/>
              <a:buFont typeface="Arial" panose="020B0604020202020204" pitchFamily="34" charset="0"/>
              <a:buChar char="•"/>
              <a:defRPr/>
            </a:pPr>
            <a:r>
              <a:rPr lang="en-US" altLang="zh-CN" sz="1000" dirty="0">
                <a:solidFill>
                  <a:srgbClr val="E7E6E6">
                    <a:lumMod val="25000"/>
                  </a:srgbClr>
                </a:solidFill>
                <a:sym typeface="+mn-ea"/>
              </a:rPr>
              <a:t>    </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某大学附属中心医院年急诊量逾</a:t>
            </a:r>
            <a:r>
              <a:rPr lang="zh-CN" altLang="en-US" sz="1000" b="1" dirty="0">
                <a:solidFill>
                  <a:srgbClr val="FF0000"/>
                </a:solidFill>
                <a:latin typeface="微软雅黑" panose="020B0503020204020204" charset="-122"/>
                <a:ea typeface="微软雅黑" panose="020B0503020204020204" charset="-122"/>
                <a:sym typeface="+mn-ea"/>
              </a:rPr>
              <a:t>8万人</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次，年留观量逾</a:t>
            </a:r>
            <a:r>
              <a:rPr lang="zh-CN" altLang="en-US" sz="1000" b="1" dirty="0">
                <a:solidFill>
                  <a:srgbClr val="FF0000"/>
                </a:solidFill>
                <a:latin typeface="微软雅黑" panose="020B0503020204020204" charset="-122"/>
                <a:ea typeface="微软雅黑" panose="020B0503020204020204" charset="-122"/>
                <a:sym typeface="+mn-ea"/>
              </a:rPr>
              <a:t>2万人</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次;</a:t>
            </a:r>
            <a:endParaRPr lang="zh-CN" altLang="en-US" sz="1000" b="1" dirty="0">
              <a:solidFill>
                <a:schemeClr val="tx1">
                  <a:lumMod val="65000"/>
                  <a:lumOff val="35000"/>
                </a:schemeClr>
              </a:solidFill>
              <a:latin typeface="微软雅黑" panose="020B0503020204020204" charset="-122"/>
              <a:ea typeface="微软雅黑" panose="020B0503020204020204" charset="-122"/>
              <a:sym typeface="+mn-ea"/>
            </a:endParaRPr>
          </a:p>
          <a:p>
            <a:pPr marL="171450" marR="0" lvl="0" indent="-171450" algn="l" defTabSz="914400" rtl="0" eaLnBrk="1" fontAlgn="t" latinLnBrk="0" hangingPunct="1">
              <a:spcBef>
                <a:spcPts val="900"/>
              </a:spcBef>
              <a:buClrTx/>
              <a:buSzTx/>
              <a:buFont typeface="Arial" panose="020B0604020202020204" pitchFamily="34" charset="0"/>
              <a:buChar char="•"/>
              <a:defRPr/>
            </a:pP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 </a:t>
            </a:r>
            <a:r>
              <a:rPr lang="en-US" altLang="zh-CN" sz="10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 《“十四五”全民健康信息化规划》指出：要</a:t>
            </a:r>
            <a:r>
              <a:rPr lang="zh-CN" altLang="en-US" sz="1000" b="1" dirty="0">
                <a:solidFill>
                  <a:srgbClr val="FF0000"/>
                </a:solidFill>
                <a:latin typeface="微软雅黑" panose="020B0503020204020204" charset="-122"/>
                <a:ea typeface="微软雅黑" panose="020B0503020204020204" charset="-122"/>
                <a:sym typeface="+mn-ea"/>
              </a:rPr>
              <a:t>融合多源数据</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1000" b="1" dirty="0">
                <a:solidFill>
                  <a:srgbClr val="FF0000"/>
                </a:solidFill>
                <a:latin typeface="微软雅黑" panose="020B0503020204020204" charset="-122"/>
                <a:ea typeface="微软雅黑" panose="020B0503020204020204" charset="-122"/>
                <a:sym typeface="+mn-ea"/>
              </a:rPr>
              <a:t>完善医院信息平台功能</a:t>
            </a:r>
            <a:r>
              <a:rPr lang="zh-CN" altLang="en-US" sz="10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1000" b="1" dirty="0">
                <a:solidFill>
                  <a:srgbClr val="FF0000"/>
                </a:solidFill>
                <a:latin typeface="微软雅黑" panose="020B0503020204020204" charset="-122"/>
                <a:ea typeface="微软雅黑" panose="020B0503020204020204" charset="-122"/>
                <a:sym typeface="+mn-ea"/>
              </a:rPr>
              <a:t>整合医院内部信息系统</a:t>
            </a:r>
            <a:endParaRPr lang="zh-CN" altLang="en-US" sz="1000" b="1" dirty="0">
              <a:solidFill>
                <a:prstClr val="black">
                  <a:lumMod val="75000"/>
                  <a:lumOff val="25000"/>
                </a:prstClr>
              </a:solidFill>
              <a:latin typeface="微软雅黑" panose="020B0503020204020204" charset="-122"/>
              <a:ea typeface="微软雅黑" panose="020B0503020204020204" charset="-122"/>
            </a:endParaRPr>
          </a:p>
        </p:txBody>
      </p:sp>
      <p:sp>
        <p:nvSpPr>
          <p:cNvPr id="18" name="文本框 17"/>
          <p:cNvSpPr txBox="1"/>
          <p:nvPr>
            <p:custDataLst>
              <p:tags r:id="rId4"/>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5"/>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6"/>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24" name="图片 23"/>
          <p:cNvPicPr>
            <a:picLocks noChangeAspect="1"/>
          </p:cNvPicPr>
          <p:nvPr>
            <p:custDataLst>
              <p:tags r:id="rId7"/>
            </p:custDataLst>
          </p:nvPr>
        </p:nvPicPr>
        <p:blipFill>
          <a:blip r:embed="rId8"/>
          <a:stretch>
            <a:fillRect/>
          </a:stretch>
        </p:blipFill>
        <p:spPr>
          <a:xfrm>
            <a:off x="4128770" y="1275080"/>
            <a:ext cx="4643755" cy="1911985"/>
          </a:xfrm>
          <a:prstGeom prst="rect">
            <a:avLst/>
          </a:prstGeom>
        </p:spPr>
      </p:pic>
      <p:sp>
        <p:nvSpPr>
          <p:cNvPr id="5" name="矩形 4"/>
          <p:cNvSpPr/>
          <p:nvPr>
            <p:custDataLst>
              <p:tags r:id="rId9"/>
            </p:custDataLst>
          </p:nvPr>
        </p:nvSpPr>
        <p:spPr>
          <a:xfrm>
            <a:off x="60960" y="547370"/>
            <a:ext cx="1765935" cy="515620"/>
          </a:xfrm>
          <a:prstGeom prst="rect">
            <a:avLst/>
          </a:prstGeom>
          <a:solidFill>
            <a:schemeClr val="accent3">
              <a:lumMod val="75000"/>
            </a:schemeClr>
          </a:solidFill>
        </p:spPr>
        <p:style>
          <a:lnRef idx="0">
            <a:srgbClr val="FFFFFF"/>
          </a:lnRef>
          <a:fillRef idx="1">
            <a:schemeClr val="accent3"/>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立项背景与意义</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32385" y="1062990"/>
            <a:ext cx="9027795" cy="403923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8693570" y="352519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4"/>
            </p:custDataLst>
          </p:nvPr>
        </p:nvSpPr>
        <p:spPr>
          <a:xfrm>
            <a:off x="60960" y="547370"/>
            <a:ext cx="1765935" cy="5156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项目可行性分析</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3" name="矩形 2"/>
          <p:cNvSpPr/>
          <p:nvPr>
            <p:custDataLst>
              <p:tags r:id="rId5"/>
            </p:custDataLst>
          </p:nvPr>
        </p:nvSpPr>
        <p:spPr>
          <a:xfrm>
            <a:off x="137160" y="1641475"/>
            <a:ext cx="2780030" cy="256286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solidFill>
                  <a:srgbClr val="4472C4">
                    <a:lumMod val="75000"/>
                  </a:srgbClr>
                </a:solidFill>
              </a:ln>
              <a:noFill/>
              <a:effectLst/>
              <a:uLnTx/>
              <a:uFillTx/>
              <a:latin typeface="Calibri" panose="020F0502020204030204"/>
              <a:ea typeface="等线" panose="02010600030101010101" charset="-122"/>
              <a:cs typeface="+mn-cs"/>
            </a:endParaRPr>
          </a:p>
        </p:txBody>
      </p:sp>
      <p:sp>
        <p:nvSpPr>
          <p:cNvPr id="6" name="矩形 5"/>
          <p:cNvSpPr/>
          <p:nvPr>
            <p:custDataLst>
              <p:tags r:id="rId6"/>
            </p:custDataLst>
          </p:nvPr>
        </p:nvSpPr>
        <p:spPr>
          <a:xfrm>
            <a:off x="137160" y="1280795"/>
            <a:ext cx="1076960" cy="382270"/>
          </a:xfrm>
          <a:prstGeom prst="rect">
            <a:avLst/>
          </a:prstGeom>
          <a:solidFill>
            <a:schemeClr val="accent3">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rPr>
              <a:t>技术可行性</a:t>
            </a:r>
            <a:endPar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endParaRPr>
          </a:p>
        </p:txBody>
      </p:sp>
      <p:sp>
        <p:nvSpPr>
          <p:cNvPr id="69" name="文本框 68"/>
          <p:cNvSpPr txBox="1"/>
          <p:nvPr>
            <p:custDataLst>
              <p:tags r:id="rId7"/>
            </p:custDataLst>
          </p:nvPr>
        </p:nvSpPr>
        <p:spPr>
          <a:xfrm>
            <a:off x="2077085" y="1785620"/>
            <a:ext cx="970915" cy="386080"/>
          </a:xfrm>
          <a:prstGeom prst="rect">
            <a:avLst/>
          </a:prstGeom>
          <a:noFill/>
        </p:spPr>
        <p:txBody>
          <a:bodyPr wrap="square">
            <a:no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前端页面</a:t>
            </a:r>
            <a:endPar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custDataLst>
              <p:tags r:id="rId8"/>
            </p:custDataLst>
          </p:nvPr>
        </p:nvPicPr>
        <p:blipFill>
          <a:blip r:embed="rId9"/>
          <a:stretch>
            <a:fillRect/>
          </a:stretch>
        </p:blipFill>
        <p:spPr>
          <a:xfrm>
            <a:off x="196215" y="1785620"/>
            <a:ext cx="415290" cy="377825"/>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1054100" y="2376170"/>
            <a:ext cx="787400" cy="255905"/>
          </a:xfrm>
          <a:prstGeom prst="rect">
            <a:avLst/>
          </a:prstGeom>
        </p:spPr>
      </p:pic>
      <p:pic>
        <p:nvPicPr>
          <p:cNvPr id="9" name="图片 8"/>
          <p:cNvPicPr>
            <a:picLocks noChangeAspect="1"/>
          </p:cNvPicPr>
          <p:nvPr>
            <p:custDataLst>
              <p:tags r:id="rId12"/>
            </p:custDataLst>
          </p:nvPr>
        </p:nvPicPr>
        <p:blipFill>
          <a:blip r:embed="rId13"/>
          <a:stretch>
            <a:fillRect/>
          </a:stretch>
        </p:blipFill>
        <p:spPr>
          <a:xfrm>
            <a:off x="196215" y="2338070"/>
            <a:ext cx="764540" cy="433705"/>
          </a:xfrm>
          <a:prstGeom prst="rect">
            <a:avLst/>
          </a:prstGeom>
        </p:spPr>
      </p:pic>
      <p:pic>
        <p:nvPicPr>
          <p:cNvPr id="11" name="图片 10"/>
          <p:cNvPicPr>
            <a:picLocks noChangeAspect="1"/>
          </p:cNvPicPr>
          <p:nvPr>
            <p:custDataLst>
              <p:tags r:id="rId14"/>
            </p:custDataLst>
          </p:nvPr>
        </p:nvPicPr>
        <p:blipFill>
          <a:blip r:embed="rId15"/>
          <a:stretch>
            <a:fillRect/>
          </a:stretch>
        </p:blipFill>
        <p:spPr>
          <a:xfrm>
            <a:off x="844550" y="1847850"/>
            <a:ext cx="1232535" cy="359410"/>
          </a:xfrm>
          <a:prstGeom prst="rect">
            <a:avLst/>
          </a:prstGeom>
        </p:spPr>
      </p:pic>
      <p:pic>
        <p:nvPicPr>
          <p:cNvPr id="12" name="图片 11"/>
          <p:cNvPicPr>
            <a:picLocks noChangeAspect="1"/>
          </p:cNvPicPr>
          <p:nvPr>
            <p:custDataLst>
              <p:tags r:id="rId16"/>
            </p:custDataLst>
          </p:nvPr>
        </p:nvPicPr>
        <p:blipFill>
          <a:blip r:embed="rId17"/>
          <a:stretch>
            <a:fillRect/>
          </a:stretch>
        </p:blipFill>
        <p:spPr>
          <a:xfrm>
            <a:off x="268605" y="2968625"/>
            <a:ext cx="701040" cy="462280"/>
          </a:xfrm>
          <a:prstGeom prst="rect">
            <a:avLst/>
          </a:prstGeom>
        </p:spPr>
      </p:pic>
      <p:pic>
        <p:nvPicPr>
          <p:cNvPr id="14" name="图片 13"/>
          <p:cNvPicPr>
            <a:picLocks noChangeAspect="1"/>
          </p:cNvPicPr>
          <p:nvPr>
            <p:custDataLst>
              <p:tags r:id="rId18"/>
            </p:custDataLst>
          </p:nvPr>
        </p:nvPicPr>
        <p:blipFill>
          <a:blip r:embed="rId19"/>
          <a:stretch>
            <a:fillRect/>
          </a:stretch>
        </p:blipFill>
        <p:spPr>
          <a:xfrm>
            <a:off x="1193165" y="3018790"/>
            <a:ext cx="802005" cy="307975"/>
          </a:xfrm>
          <a:prstGeom prst="rect">
            <a:avLst/>
          </a:prstGeom>
        </p:spPr>
      </p:pic>
      <p:sp>
        <p:nvSpPr>
          <p:cNvPr id="17" name="文本框 16"/>
          <p:cNvSpPr txBox="1"/>
          <p:nvPr>
            <p:custDataLst>
              <p:tags r:id="rId20"/>
            </p:custDataLst>
          </p:nvPr>
        </p:nvSpPr>
        <p:spPr>
          <a:xfrm>
            <a:off x="2096135" y="2300605"/>
            <a:ext cx="857250" cy="386715"/>
          </a:xfrm>
          <a:prstGeom prst="rect">
            <a:avLst/>
          </a:prstGeom>
          <a:noFill/>
        </p:spPr>
        <p:txBody>
          <a:bodyPr wrap="square">
            <a:no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后端服务</a:t>
            </a:r>
            <a:endPar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13" name="文本框 12"/>
          <p:cNvSpPr txBox="1"/>
          <p:nvPr>
            <p:custDataLst>
              <p:tags r:id="rId21"/>
            </p:custDataLst>
          </p:nvPr>
        </p:nvSpPr>
        <p:spPr>
          <a:xfrm>
            <a:off x="2096135" y="3029585"/>
            <a:ext cx="938530" cy="316865"/>
          </a:xfrm>
          <a:prstGeom prst="rect">
            <a:avLst/>
          </a:prstGeom>
          <a:noFill/>
        </p:spPr>
        <p:txBody>
          <a:bodyPr wrap="square">
            <a:no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数据存储</a:t>
            </a:r>
            <a:endPar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pic>
        <p:nvPicPr>
          <p:cNvPr id="15" name="图片 14"/>
          <p:cNvPicPr>
            <a:picLocks noChangeAspect="1"/>
          </p:cNvPicPr>
          <p:nvPr>
            <p:custDataLst>
              <p:tags r:id="rId22"/>
            </p:custDataLst>
          </p:nvPr>
        </p:nvPicPr>
        <p:blipFill>
          <a:blip r:embed="rId23"/>
          <a:stretch>
            <a:fillRect/>
          </a:stretch>
        </p:blipFill>
        <p:spPr>
          <a:xfrm>
            <a:off x="196215" y="3711575"/>
            <a:ext cx="1113155" cy="328930"/>
          </a:xfrm>
          <a:prstGeom prst="rect">
            <a:avLst/>
          </a:prstGeom>
        </p:spPr>
      </p:pic>
      <p:pic>
        <p:nvPicPr>
          <p:cNvPr id="16" name="图片 15"/>
          <p:cNvPicPr>
            <a:picLocks noChangeAspect="1"/>
          </p:cNvPicPr>
          <p:nvPr>
            <p:custDataLst>
              <p:tags r:id="rId24"/>
            </p:custDataLst>
          </p:nvPr>
        </p:nvPicPr>
        <p:blipFill>
          <a:blip r:embed="rId25"/>
          <a:stretch>
            <a:fillRect/>
          </a:stretch>
        </p:blipFill>
        <p:spPr>
          <a:xfrm>
            <a:off x="1492250" y="3688715"/>
            <a:ext cx="419100" cy="329565"/>
          </a:xfrm>
          <a:prstGeom prst="rect">
            <a:avLst/>
          </a:prstGeom>
        </p:spPr>
      </p:pic>
      <p:sp>
        <p:nvSpPr>
          <p:cNvPr id="21" name="文本框 20"/>
          <p:cNvSpPr txBox="1"/>
          <p:nvPr>
            <p:custDataLst>
              <p:tags r:id="rId26"/>
            </p:custDataLst>
          </p:nvPr>
        </p:nvSpPr>
        <p:spPr>
          <a:xfrm>
            <a:off x="2094230" y="3688715"/>
            <a:ext cx="822325" cy="316865"/>
          </a:xfrm>
          <a:prstGeom prst="rect">
            <a:avLst/>
          </a:prstGeom>
          <a:noFill/>
        </p:spPr>
        <p:txBody>
          <a:bodyPr wrap="square">
            <a:no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智能模型</a:t>
            </a:r>
            <a:endParaRPr kumimoji="1"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22" name="矩形 21"/>
          <p:cNvSpPr/>
          <p:nvPr>
            <p:custDataLst>
              <p:tags r:id="rId27"/>
            </p:custDataLst>
          </p:nvPr>
        </p:nvSpPr>
        <p:spPr>
          <a:xfrm>
            <a:off x="3047365" y="1647825"/>
            <a:ext cx="2963545" cy="2585085"/>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solidFill>
                  <a:srgbClr val="4472C4">
                    <a:lumMod val="75000"/>
                  </a:srgbClr>
                </a:solidFill>
              </a:ln>
              <a:noFill/>
              <a:effectLst/>
              <a:uLnTx/>
              <a:uFillTx/>
              <a:latin typeface="Calibri" panose="020F0502020204030204"/>
              <a:ea typeface="等线" panose="02010600030101010101" charset="-122"/>
              <a:cs typeface="+mn-cs"/>
            </a:endParaRPr>
          </a:p>
        </p:txBody>
      </p:sp>
      <p:sp>
        <p:nvSpPr>
          <p:cNvPr id="23" name="矩形 22"/>
          <p:cNvSpPr/>
          <p:nvPr>
            <p:custDataLst>
              <p:tags r:id="rId28"/>
            </p:custDataLst>
          </p:nvPr>
        </p:nvSpPr>
        <p:spPr>
          <a:xfrm>
            <a:off x="3047365" y="1312545"/>
            <a:ext cx="1258570" cy="368935"/>
          </a:xfrm>
          <a:prstGeom prst="rect">
            <a:avLst/>
          </a:prstGeom>
          <a:solidFill>
            <a:schemeClr val="accent3">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rPr>
              <a:t>经济可行性</a:t>
            </a:r>
            <a:endPar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endParaRPr>
          </a:p>
        </p:txBody>
      </p:sp>
      <p:sp>
        <p:nvSpPr>
          <p:cNvPr id="32" name="文本框 31"/>
          <p:cNvSpPr txBox="1"/>
          <p:nvPr>
            <p:custDataLst>
              <p:tags r:id="rId29"/>
            </p:custDataLst>
          </p:nvPr>
        </p:nvSpPr>
        <p:spPr>
          <a:xfrm>
            <a:off x="3124835" y="1887855"/>
            <a:ext cx="2778760" cy="1945640"/>
          </a:xfrm>
          <a:prstGeom prst="rect">
            <a:avLst/>
          </a:prstGeom>
          <a:noFill/>
        </p:spPr>
        <p:txBody>
          <a:bodyPr wrap="square" rtlCol="0" anchor="t">
            <a:noAutofit/>
          </a:bodyPr>
          <a:lstStyle/>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开发和测试环境简单</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部署系统经济消耗少</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有利于将医院医生从繁琐、重复和可替代的数据收集和整理工作中解放出来</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汇总医院数据，电子化保存和管理各种数据</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33" name="矩形 32"/>
          <p:cNvSpPr/>
          <p:nvPr>
            <p:custDataLst>
              <p:tags r:id="rId30"/>
            </p:custDataLst>
          </p:nvPr>
        </p:nvSpPr>
        <p:spPr>
          <a:xfrm>
            <a:off x="6175375" y="1607820"/>
            <a:ext cx="2616200" cy="2624455"/>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solidFill>
                  <a:srgbClr val="4472C4">
                    <a:lumMod val="75000"/>
                  </a:srgbClr>
                </a:solidFill>
              </a:ln>
              <a:noFill/>
              <a:effectLst/>
              <a:uLnTx/>
              <a:uFillTx/>
              <a:latin typeface="Calibri" panose="020F0502020204030204"/>
              <a:ea typeface="等线" panose="02010600030101010101" charset="-122"/>
              <a:cs typeface="+mn-cs"/>
            </a:endParaRPr>
          </a:p>
        </p:txBody>
      </p:sp>
      <p:sp>
        <p:nvSpPr>
          <p:cNvPr id="34" name="矩形 33"/>
          <p:cNvSpPr/>
          <p:nvPr>
            <p:custDataLst>
              <p:tags r:id="rId31"/>
            </p:custDataLst>
          </p:nvPr>
        </p:nvSpPr>
        <p:spPr>
          <a:xfrm>
            <a:off x="6175375" y="1251585"/>
            <a:ext cx="1312545" cy="394335"/>
          </a:xfrm>
          <a:prstGeom prst="rect">
            <a:avLst/>
          </a:prstGeom>
          <a:solidFill>
            <a:schemeClr val="accent3">
              <a:lumMod val="7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rPr>
              <a:t>时间可行性</a:t>
            </a:r>
            <a:endParaRPr kumimoji="0" lang="zh-CN" altLang="en-US" sz="1400" b="1" i="0" u="none" strike="noStrike" kern="1200" cap="none" spc="0" normalizeH="0" baseline="0" noProof="0" dirty="0">
              <a:ln>
                <a:noFill/>
              </a:ln>
              <a:solidFill>
                <a:srgbClr val="FFFFEB"/>
              </a:solidFill>
              <a:effectLst/>
              <a:uLnTx/>
              <a:uFillTx/>
              <a:latin typeface="微软雅黑" panose="020B0503020204020204" charset="-122"/>
              <a:ea typeface="微软雅黑" panose="020B0503020204020204" charset="-122"/>
              <a:cs typeface="+mn-cs"/>
            </a:endParaRPr>
          </a:p>
        </p:txBody>
      </p:sp>
      <p:sp>
        <p:nvSpPr>
          <p:cNvPr id="35" name="文本框 34"/>
          <p:cNvSpPr txBox="1"/>
          <p:nvPr>
            <p:custDataLst>
              <p:tags r:id="rId32"/>
            </p:custDataLst>
          </p:nvPr>
        </p:nvSpPr>
        <p:spPr>
          <a:xfrm>
            <a:off x="6271895" y="1706245"/>
            <a:ext cx="2519045" cy="1299845"/>
          </a:xfrm>
          <a:prstGeom prst="rect">
            <a:avLst/>
          </a:prstGeom>
          <a:noFill/>
        </p:spPr>
        <p:txBody>
          <a:bodyPr wrap="square" rtlCol="0" anchor="t">
            <a:noAutofit/>
          </a:bodyPr>
          <a:lstStyle/>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团队成员有丰富的开发经验</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系统基本框架和核心功能已经搭建完毕</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系统绝大多数功能已经通过测试</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50000"/>
              </a:lnSpc>
              <a:spcBef>
                <a:spcPts val="600"/>
              </a:spcBef>
              <a:spcAft>
                <a:spcPts val="0"/>
              </a:spcAft>
              <a:buClrTx/>
              <a:buSzTx/>
              <a:buFont typeface="Wingdings" panose="05000000000000000000" pitchFamily="2" charset="2"/>
              <a:buChar char="n"/>
              <a:defRPr/>
            </a:pPr>
            <a:r>
              <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rPr>
              <a:t>汇能在规定的时间内完成系统的后续开发和进一步完善工作</a:t>
            </a:r>
            <a:endParaRPr lang="zh-CN" altLang="en-US" sz="1000" b="1" dirty="0">
              <a:solidFill>
                <a:srgbClr val="E7E6E6">
                  <a:lumMod val="25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10" name="灯片编号占位符 9"/>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D:\tc\2023\大赛\大赛物料预设计\设计稿\苏州路演\tit主论坛.jpgtit主论坛"/>
          <p:cNvPicPr>
            <a:picLocks noChangeAspect="1"/>
          </p:cNvPicPr>
          <p:nvPr/>
        </p:nvPicPr>
        <p:blipFill>
          <a:blip r:embed="rId1"/>
          <a:srcRect/>
          <a:stretch>
            <a:fillRect/>
          </a:stretch>
        </p:blipFill>
        <p:spPr>
          <a:xfrm>
            <a:off x="0" y="-6985"/>
            <a:ext cx="9144000" cy="519430"/>
          </a:xfrm>
          <a:prstGeom prst="rect">
            <a:avLst/>
          </a:prstGeom>
        </p:spPr>
      </p:pic>
      <p:sp>
        <p:nvSpPr>
          <p:cNvPr id="5" name="矩形 4"/>
          <p:cNvSpPr/>
          <p:nvPr>
            <p:custDataLst>
              <p:tags r:id="rId2"/>
            </p:custDataLst>
          </p:nvPr>
        </p:nvSpPr>
        <p:spPr>
          <a:xfrm>
            <a:off x="1618615" y="829945"/>
            <a:ext cx="6623050" cy="2276475"/>
          </a:xfrm>
          <a:prstGeom prst="rect">
            <a:avLst/>
          </a:prstGeom>
        </p:spPr>
        <p:txBody>
          <a:bodyPr wrap="square">
            <a:spAutoFit/>
          </a:bodyPr>
          <a:lstStyle/>
          <a:p>
            <a:pPr algn="l">
              <a:lnSpc>
                <a:spcPct val="150000"/>
              </a:lnSpc>
              <a:spcAft>
                <a:spcPts val="1200"/>
              </a:spcAft>
              <a:defRPr/>
            </a:pPr>
            <a:r>
              <a:rPr kumimoji="0" lang="zh-CN" altLang="en-US"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rPr>
              <a:t>二、项目特色功能</a:t>
            </a:r>
            <a:endParaRPr kumimoji="0" lang="en-US" altLang="zh-CN" sz="2400" b="1" i="0" u="none" strike="noStrike" kern="0" cap="none" spc="0" normalizeH="0" baseline="0" noProof="0" dirty="0">
              <a:ln>
                <a:solidFill>
                  <a:prstClr val="white"/>
                </a:solidFill>
              </a:ln>
              <a:solidFill>
                <a:srgbClr val="4472C4">
                  <a:lumMod val="50000"/>
                </a:srgbClr>
              </a:solidFill>
              <a:effectLst/>
              <a:uLnTx/>
              <a:uFillTx/>
              <a:latin typeface="微软雅黑" panose="020B0503020204020204" charset="-122"/>
              <a:ea typeface="微软雅黑" panose="020B0503020204020204" charset="-122"/>
              <a:cs typeface="Tahoma" panose="020B0604030504040204"/>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2.1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项目设计核心思想和功能结构图</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2.2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医患信息管理功能</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2.3 </a:t>
            </a:r>
            <a:r>
              <a:rPr kumimoji="0" lang="zh-CN" altLang="en-US"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医学影像浏览助手</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2.4 </a:t>
            </a:r>
            <a:r>
              <a:rPr lang="zh-CN" sz="1600" b="1"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专病智能辅助诊断功能</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1062990"/>
            <a:ext cx="9027795" cy="403923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071370" cy="5156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系统设计核心思想</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33" name="矩形 32"/>
          <p:cNvSpPr/>
          <p:nvPr>
            <p:custDataLst>
              <p:tags r:id="rId7"/>
            </p:custDataLst>
          </p:nvPr>
        </p:nvSpPr>
        <p:spPr>
          <a:xfrm>
            <a:off x="226695" y="1170940"/>
            <a:ext cx="8411210" cy="899160"/>
          </a:xfrm>
          <a:prstGeom prst="rect">
            <a:avLst/>
          </a:prstGeom>
        </p:spPr>
        <p:txBody>
          <a:bodyPr wrap="square">
            <a:spAutoFit/>
          </a:bodyPr>
          <a:lstStyle/>
          <a:p>
            <a:pPr marL="0" marR="0" lvl="0" indent="457200" algn="l" defTabSz="914400" rtl="0" eaLnBrk="1" fontAlgn="auto" latinLnBrk="0" hangingPunct="1">
              <a:lnSpc>
                <a:spcPct val="125000"/>
              </a:lnSpc>
              <a:spcBef>
                <a:spcPts val="0"/>
              </a:spcBef>
              <a:spcAft>
                <a:spcPts val="0"/>
              </a:spcAft>
              <a:buClrTx/>
              <a:buSzTx/>
              <a:buFontTx/>
              <a:buNone/>
              <a:defRPr/>
            </a:pP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以构建</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多疾病多源异构多模态数据库</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为基础，以</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多模态融合技术</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为核心，以解决多模态医学数据的</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多模态特征提取</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多模态特征融合</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和</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模态缺失</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问题为目标，搭建基于多源异构多模态数据库的</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专病智能辅助诊断模型</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，开发基于多模态融合技术的</a:t>
            </a:r>
            <a:r>
              <a:rPr kumimoji="0" lang="zh-CN" sz="1400" b="1" i="0" u="none" strike="noStrike" cap="none" spc="0" normalizeH="0" baseline="0" dirty="0">
                <a:solidFill>
                  <a:srgbClr val="FF0000"/>
                </a:solidFill>
                <a:latin typeface="微软雅黑" panose="020B0503020204020204" charset="-122"/>
                <a:ea typeface="微软雅黑" panose="020B0503020204020204" charset="-122"/>
                <a:cs typeface="Times New Roman" panose="02020603050405020304" pitchFamily="18" charset="0"/>
              </a:rPr>
              <a:t>多疾病智能辅助诊断系统</a:t>
            </a:r>
            <a:r>
              <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rPr>
              <a:t>。</a:t>
            </a:r>
            <a:endParaRPr kumimoji="0" lang="zh-CN" sz="1400" i="0" u="none" strike="noStrike" cap="none" spc="0" normalizeH="0" baseline="0" dirty="0">
              <a:latin typeface="微软雅黑" panose="020B0503020204020204" charset="-122"/>
              <a:ea typeface="微软雅黑" panose="020B0503020204020204" charset="-122"/>
              <a:cs typeface="Times New Roman" panose="02020603050405020304" pitchFamily="18" charset="0"/>
            </a:endParaRPr>
          </a:p>
        </p:txBody>
      </p:sp>
      <p:grpSp>
        <p:nvGrpSpPr>
          <p:cNvPr id="6" name="组合 5"/>
          <p:cNvGrpSpPr/>
          <p:nvPr/>
        </p:nvGrpSpPr>
        <p:grpSpPr>
          <a:xfrm>
            <a:off x="3143885" y="3590925"/>
            <a:ext cx="2573020" cy="1162050"/>
            <a:chOff x="4075638" y="1006717"/>
            <a:chExt cx="2596426" cy="1508781"/>
          </a:xfrm>
        </p:grpSpPr>
        <p:pic>
          <p:nvPicPr>
            <p:cNvPr id="7" name="图片 6" descr="C:\Users\lenovo\Desktop\大数据医疗比赛\赛题8+大连理工大学软件学院+基于多模态融合的医学辅助诊断系统\赛题8配图\16209beac5f4a743a856be76b41f565.png16209beac5f4a743a856be76b41f565"/>
            <p:cNvPicPr>
              <a:picLocks noChangeAspect="1"/>
            </p:cNvPicPr>
            <p:nvPr>
              <p:custDataLst>
                <p:tags r:id="rId8"/>
              </p:custDataLst>
            </p:nvPr>
          </p:nvPicPr>
          <p:blipFill>
            <a:blip r:embed="rId9"/>
            <a:srcRect t="21064" b="21064"/>
            <a:stretch>
              <a:fillRect/>
            </a:stretch>
          </p:blipFill>
          <p:spPr>
            <a:xfrm>
              <a:off x="4079776" y="1006717"/>
              <a:ext cx="2592288" cy="1508781"/>
            </a:xfrm>
            <a:prstGeom prst="rect">
              <a:avLst/>
            </a:prstGeom>
            <a:solidFill>
              <a:schemeClr val="accent1">
                <a:lumMod val="75000"/>
                <a:alpha val="80000"/>
              </a:schemeClr>
            </a:solidFill>
            <a:ln>
              <a:noFill/>
            </a:ln>
          </p:spPr>
        </p:pic>
        <p:sp>
          <p:nvSpPr>
            <p:cNvPr id="8" name="TextBox 35"/>
            <p:cNvSpPr>
              <a:spLocks noChangeArrowheads="1"/>
            </p:cNvSpPr>
            <p:nvPr>
              <p:custDataLst>
                <p:tags r:id="rId10"/>
              </p:custDataLst>
            </p:nvPr>
          </p:nvSpPr>
          <p:spPr bwMode="auto">
            <a:xfrm>
              <a:off x="4075638" y="1610662"/>
              <a:ext cx="2592289" cy="437794"/>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多模态特征融合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13" name="组合 12"/>
          <p:cNvGrpSpPr/>
          <p:nvPr/>
        </p:nvGrpSpPr>
        <p:grpSpPr>
          <a:xfrm>
            <a:off x="356235" y="3692525"/>
            <a:ext cx="2435860" cy="1162050"/>
            <a:chOff x="489728" y="1282782"/>
            <a:chExt cx="2596405" cy="1527770"/>
          </a:xfrm>
        </p:grpSpPr>
        <p:pic>
          <p:nvPicPr>
            <p:cNvPr id="16" name="Picture 4" descr="C:\Users\lenovo\Desktop\大数据医疗比赛\赛题8+大连理工大学软件学院+基于多模态融合的医学辅助诊断系统\赛题8配图\图片1.png图片1"/>
            <p:cNvPicPr>
              <a:picLocks noChangeArrowheads="1"/>
            </p:cNvPicPr>
            <p:nvPr>
              <p:custDataLst>
                <p:tags r:id="rId11"/>
              </p:custDataLst>
            </p:nvPr>
          </p:nvPicPr>
          <p:blipFill>
            <a:blip r:embed="rId12"/>
            <a:srcRect l="14366" r="14366"/>
            <a:stretch>
              <a:fillRect/>
            </a:stretch>
          </p:blipFill>
          <p:spPr bwMode="auto">
            <a:xfrm>
              <a:off x="493845" y="1282782"/>
              <a:ext cx="2592288" cy="15277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35"/>
            <p:cNvSpPr>
              <a:spLocks noChangeArrowheads="1"/>
            </p:cNvSpPr>
            <p:nvPr>
              <p:custDataLst>
                <p:tags r:id="rId13"/>
              </p:custDataLst>
            </p:nvPr>
          </p:nvSpPr>
          <p:spPr bwMode="auto">
            <a:xfrm>
              <a:off x="489728" y="1921906"/>
              <a:ext cx="2596405" cy="443304"/>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多模态特征提取</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21" name="组合 20"/>
          <p:cNvGrpSpPr/>
          <p:nvPr/>
        </p:nvGrpSpPr>
        <p:grpSpPr>
          <a:xfrm>
            <a:off x="5842000" y="3692525"/>
            <a:ext cx="2648585" cy="1118235"/>
            <a:chOff x="7998305" y="3228038"/>
            <a:chExt cx="3402211" cy="1422207"/>
          </a:xfrm>
        </p:grpSpPr>
        <p:pic>
          <p:nvPicPr>
            <p:cNvPr id="22" name="Picture 2" descr="C:\Users\lenovo\Desktop\大数据医疗比赛\赛题8+大连理工大学软件学院+基于多模态融合的医学辅助诊断系统\赛题8配图\6b07ff61815201fb8295991d7aba7a0.png6b07ff61815201fb8295991d7aba7a0"/>
            <p:cNvPicPr>
              <a:picLocks noChangeAspect="1" noChangeArrowheads="1"/>
            </p:cNvPicPr>
            <p:nvPr>
              <p:custDataLst>
                <p:tags r:id="rId14"/>
              </p:custDataLst>
            </p:nvPr>
          </p:nvPicPr>
          <p:blipFill rotWithShape="1">
            <a:blip r:embed="rId15"/>
            <a:srcRect t="13278" b="13278"/>
            <a:stretch>
              <a:fillRect/>
            </a:stretch>
          </p:blipFill>
          <p:spPr bwMode="auto">
            <a:xfrm>
              <a:off x="7998305" y="3228038"/>
              <a:ext cx="3402211" cy="142220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5"/>
            <p:cNvSpPr>
              <a:spLocks noChangeArrowheads="1"/>
            </p:cNvSpPr>
            <p:nvPr>
              <p:custDataLst>
                <p:tags r:id="rId16"/>
              </p:custDataLst>
            </p:nvPr>
          </p:nvSpPr>
          <p:spPr bwMode="auto">
            <a:xfrm>
              <a:off x="7998305" y="3794066"/>
              <a:ext cx="3402211" cy="428843"/>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模态缺失</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28" name="组合 27"/>
          <p:cNvGrpSpPr/>
          <p:nvPr/>
        </p:nvGrpSpPr>
        <p:grpSpPr>
          <a:xfrm>
            <a:off x="3001010" y="2378075"/>
            <a:ext cx="2788285" cy="1074420"/>
            <a:chOff x="3926729" y="1006717"/>
            <a:chExt cx="2596426" cy="1508781"/>
          </a:xfrm>
        </p:grpSpPr>
        <p:pic>
          <p:nvPicPr>
            <p:cNvPr id="31" name="图片 30" descr="D:\Study\实验室相关事宜\给陈老师汇报的医学组研究情况\数据集搭建.png数据集搭建"/>
            <p:cNvPicPr>
              <a:picLocks noChangeAspect="1"/>
            </p:cNvPicPr>
            <p:nvPr>
              <p:custDataLst>
                <p:tags r:id="rId17"/>
              </p:custDataLst>
            </p:nvPr>
          </p:nvPicPr>
          <p:blipFill>
            <a:blip r:embed="rId18"/>
            <a:srcRect t="18557" b="18557"/>
            <a:stretch>
              <a:fillRect/>
            </a:stretch>
          </p:blipFill>
          <p:spPr>
            <a:xfrm>
              <a:off x="3930867" y="1006717"/>
              <a:ext cx="2592288" cy="1508781"/>
            </a:xfrm>
            <a:prstGeom prst="rect">
              <a:avLst/>
            </a:prstGeom>
            <a:solidFill>
              <a:schemeClr val="accent1">
                <a:lumMod val="75000"/>
                <a:alpha val="80000"/>
              </a:schemeClr>
            </a:solidFill>
            <a:ln>
              <a:noFill/>
            </a:ln>
          </p:spPr>
        </p:pic>
        <p:sp>
          <p:nvSpPr>
            <p:cNvPr id="32" name="TextBox 35"/>
            <p:cNvSpPr>
              <a:spLocks noChangeArrowheads="1"/>
            </p:cNvSpPr>
            <p:nvPr>
              <p:custDataLst>
                <p:tags r:id="rId19"/>
              </p:custDataLst>
            </p:nvPr>
          </p:nvSpPr>
          <p:spPr bwMode="auto">
            <a:xfrm>
              <a:off x="3926729" y="1610662"/>
              <a:ext cx="2592289" cy="473500"/>
            </a:xfrm>
            <a:prstGeom prst="rect">
              <a:avLst/>
            </a:prstGeom>
            <a:solidFill>
              <a:schemeClr val="accent1">
                <a:lumMod val="75000"/>
                <a:alpha val="80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rPr>
                <a:t>多源异构多模态数据集搭</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2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0325" y="1062990"/>
            <a:ext cx="9027795" cy="4039235"/>
          </a:xfrm>
          <a:prstGeom prst="rect">
            <a:avLst/>
          </a:prstGeom>
          <a:noFill/>
          <a:ln w="28575">
            <a:solidFill>
              <a:schemeClr val="tx1"/>
            </a:solidFill>
            <a:prstDash val="dash"/>
          </a:ln>
          <a:effectLst>
            <a:softEdge rad="12700"/>
          </a:effectLst>
        </p:spPr>
        <p:txBody>
          <a:bodyPr wrap="square">
            <a:noAutofit/>
          </a:bodyPr>
          <a:lstStyle>
            <a:defPPr>
              <a:defRPr lang="zh-CN"/>
            </a:defPPr>
            <a:lvl1pPr marL="285750" indent="-285750">
              <a:lnSpc>
                <a:spcPct val="150000"/>
              </a:lnSpc>
              <a:buFont typeface="Wingdings" panose="05000000000000000000" pitchFamily="2" charset="2"/>
              <a:buChar char="n"/>
              <a:defRPr b="1">
                <a:solidFill>
                  <a:schemeClr val="tx1">
                    <a:lumMod val="65000"/>
                    <a:lumOff val="35000"/>
                  </a:schemeClr>
                </a:solidFill>
                <a:latin typeface="微软雅黑" panose="020B0503020204020204" charset="-122"/>
                <a:ea typeface="微软雅黑" panose="020B0503020204020204" charset="-122"/>
              </a:defRPr>
            </a:lvl1pPr>
          </a:lstStyle>
          <a:p>
            <a:pPr marL="0" marR="0" lvl="0" indent="457200" algn="l" defTabSz="914400" rtl="0" eaLnBrk="1" fontAlgn="auto" latinLnBrk="0" hangingPunct="1">
              <a:lnSpc>
                <a:spcPct val="150000"/>
              </a:lnSpc>
              <a:spcBef>
                <a:spcPts val="600"/>
              </a:spcBef>
              <a:spcAft>
                <a:spcPts val="0"/>
              </a:spcAft>
              <a:buClrTx/>
              <a:buSzTx/>
              <a:buFont typeface="Wingdings" panose="05000000000000000000" pitchFamily="2" charset="2"/>
              <a:buNone/>
              <a:defRPr/>
            </a:pPr>
            <a:endParaRPr lang="zh-CN" altLang="en-US" sz="1600" dirty="0">
              <a:solidFill>
                <a:schemeClr val="tx1"/>
              </a:solidFill>
            </a:endParaRPr>
          </a:p>
        </p:txBody>
      </p:sp>
      <p:pic>
        <p:nvPicPr>
          <p:cNvPr id="2" name="图片 1" descr="D:\tc\2023\大赛\大赛物料预设计\设计稿\苏州路演\tit主论坛.jpgtit主论坛"/>
          <p:cNvPicPr>
            <a:picLocks noChangeAspect="1"/>
          </p:cNvPicPr>
          <p:nvPr/>
        </p:nvPicPr>
        <p:blipFill>
          <a:blip r:embed="rId2"/>
          <a:srcRect/>
          <a:stretch>
            <a:fillRect/>
          </a:stretch>
        </p:blipFill>
        <p:spPr>
          <a:xfrm>
            <a:off x="0" y="-6985"/>
            <a:ext cx="9144000" cy="519430"/>
          </a:xfrm>
          <a:prstGeom prst="rect">
            <a:avLst/>
          </a:prstGeom>
        </p:spPr>
      </p:pic>
      <p:sp>
        <p:nvSpPr>
          <p:cNvPr id="18" name="文本框 17"/>
          <p:cNvSpPr txBox="1"/>
          <p:nvPr>
            <p:custDataLst>
              <p:tags r:id="rId3"/>
            </p:custDataLst>
          </p:nvPr>
        </p:nvSpPr>
        <p:spPr>
          <a:xfrm>
            <a:off x="9087905" y="3175948"/>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文本框 18"/>
          <p:cNvSpPr txBox="1"/>
          <p:nvPr>
            <p:custDataLst>
              <p:tags r:id="rId4"/>
            </p:custDataLst>
          </p:nvPr>
        </p:nvSpPr>
        <p:spPr>
          <a:xfrm>
            <a:off x="10183130" y="3185551"/>
            <a:ext cx="662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custDataLst>
              <p:tags r:id="rId5"/>
            </p:custDataLst>
          </p:nvPr>
        </p:nvSpPr>
        <p:spPr>
          <a:xfrm>
            <a:off x="9304649" y="2844266"/>
            <a:ext cx="621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中国</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6"/>
            </p:custDataLst>
          </p:nvPr>
        </p:nvSpPr>
        <p:spPr>
          <a:xfrm>
            <a:off x="60960" y="547370"/>
            <a:ext cx="2071370" cy="515620"/>
          </a:xfrm>
          <a:prstGeom prst="rect">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rPr>
              <a:t>系统功能结构图</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pic>
        <p:nvPicPr>
          <p:cNvPr id="3" name="图片 2" descr="cicas医学计划书配图v2"/>
          <p:cNvPicPr>
            <a:picLocks noChangeAspect="1"/>
          </p:cNvPicPr>
          <p:nvPr>
            <p:custDataLst>
              <p:tags r:id="rId7"/>
            </p:custDataLst>
          </p:nvPr>
        </p:nvPicPr>
        <p:blipFill>
          <a:blip r:embed="rId8"/>
          <a:stretch>
            <a:fillRect/>
          </a:stretch>
        </p:blipFill>
        <p:spPr>
          <a:xfrm>
            <a:off x="399415" y="1423670"/>
            <a:ext cx="8345170" cy="2827020"/>
          </a:xfrm>
          <a:prstGeom prst="rect">
            <a:avLst/>
          </a:prstGeom>
        </p:spPr>
      </p:pic>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20517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5176"/>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wm#"/>
  <p:tag name="KSO_WM_TEMPLATE_CATEGORY" val="custom"/>
  <p:tag name="KSO_WM_TEMPLATE_INDEX" val="20205176"/>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wm#"/>
  <p:tag name="KSO_WM_TEMPLATE_CATEGORY" val="custom"/>
  <p:tag name="KSO_WM_TEMPLATE_INDEX" val="20205176"/>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wm#"/>
  <p:tag name="KSO_WM_TEMPLATE_CATEGORY" val="custom"/>
  <p:tag name="KSO_WM_TEMPLATE_INDEX" val="20205176"/>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wm#"/>
  <p:tag name="KSO_WM_TEMPLATE_CATEGORY" val="custom"/>
  <p:tag name="KSO_WM_TEMPLATE_INDEX" val="20205176"/>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wm#"/>
  <p:tag name="KSO_WM_TEMPLATE_CATEGORY" val="custom"/>
  <p:tag name="KSO_WM_TEMPLATE_INDEX" val="20205176"/>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wm#"/>
  <p:tag name="KSO_WM_TEMPLATE_CATEGORY" val="custom"/>
  <p:tag name="KSO_WM_TEMPLATE_INDEX" val="20205176"/>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wm#"/>
  <p:tag name="KSO_WM_TEMPLATE_CATEGORY" val="custom"/>
  <p:tag name="KSO_WM_TEMPLATE_INDEX" val="20205176"/>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wm#"/>
  <p:tag name="KSO_WM_TEMPLATE_CATEGORY" val="custom"/>
  <p:tag name="KSO_WM_TEMPLATE_INDEX" val="2020517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wm#"/>
  <p:tag name="KSO_WM_TEMPLATE_CATEGORY" val="custom"/>
  <p:tag name="KSO_WM_TEMPLATE_INDEX" val="20205176"/>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wm#"/>
  <p:tag name="KSO_WM_TEMPLATE_CATEGORY" val="custom"/>
  <p:tag name="KSO_WM_TEMPLATE_INDEX" val="20205176"/>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wm#"/>
  <p:tag name="KSO_WM_TEMPLATE_CATEGORY" val="custom"/>
  <p:tag name="KSO_WM_TEMPLATE_INDEX" val="20205176"/>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176"/>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wm#"/>
  <p:tag name="KSO_WM_TEMPLATE_CATEGORY" val="custom"/>
  <p:tag name="KSO_WM_TEMPLATE_INDEX" val="20205176"/>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UNIT_TABLE_BEAUTIFY" val="smartTable{53bf5fc1-a53c-42a7-88ff-21fbe79e1fd2}"/>
  <p:tag name="TABLE_ENDDRAG_ORIGIN_RECT" val="687*323"/>
  <p:tag name="TABLE_ENDDRAG_RECT" val="14*78*687*323"/>
  <p:tag name="KSO_WM_BEAUTIFY_FLAG" val=""/>
</p:tagLst>
</file>

<file path=ppt/tags/tag269.xml><?xml version="1.0" encoding="utf-8"?>
<p:tagLst xmlns:p="http://schemas.openxmlformats.org/presentationml/2006/main">
  <p:tag name="KSO_WM_BEAUTIFY_FLAG" val="#wm#"/>
  <p:tag name="KSO_WM_TEMPLATE_CATEGORY" val="custom"/>
  <p:tag name="KSO_WM_TEMPLATE_INDEX" val="20205176"/>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2.xml><?xml version="1.0" encoding="utf-8"?>
<p:tagLst xmlns:p="http://schemas.openxmlformats.org/presentationml/2006/main">
  <p:tag name="COMMONDATA" val="eyJoZGlkIjoiZTM3OTYxMTVmOTRiMjMwYTZiYWE0M2RjYWEwNmM1ZjgifQ=="/>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3397</Words>
  <Application>WPS 演示</Application>
  <PresentationFormat>全屏显示(16:9)</PresentationFormat>
  <Paragraphs>442</Paragraphs>
  <Slides>23</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Wingdings</vt:lpstr>
      <vt:lpstr>Calibri</vt:lpstr>
      <vt:lpstr>微软雅黑</vt:lpstr>
      <vt:lpstr>Tahoma</vt:lpstr>
      <vt:lpstr>Calibri</vt:lpstr>
      <vt:lpstr>等线</vt:lpstr>
      <vt:lpstr>Times New Roman</vt:lpstr>
      <vt:lpstr>黑体</vt:lpstr>
      <vt:lpstr>Arial Unicode MS</vt:lpstr>
      <vt:lpstr>Office 主题​​</vt:lpstr>
      <vt:lpstr>基于多模态融合的医学辅助诊断系统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基于多模态融合的医学辅助诊断系统</dc:title>
  <dc:creator/>
  <cp:lastModifiedBy>鱼向晓</cp:lastModifiedBy>
  <cp:revision>266</cp:revision>
  <dcterms:created xsi:type="dcterms:W3CDTF">2019-06-19T02:08:00Z</dcterms:created>
  <dcterms:modified xsi:type="dcterms:W3CDTF">2023-11-05T13:05:51Z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990D383501AA486580FBD7D6C8713111</vt:lpwstr>
  </property>
</Properties>
</file>